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256" r:id="rId3"/>
    <p:sldId id="269" r:id="rId5"/>
    <p:sldId id="297" r:id="rId6"/>
    <p:sldId id="282" r:id="rId7"/>
    <p:sldId id="290" r:id="rId8"/>
    <p:sldId id="257" r:id="rId9"/>
    <p:sldId id="271" r:id="rId10"/>
    <p:sldId id="296" r:id="rId11"/>
    <p:sldId id="311" r:id="rId12"/>
    <p:sldId id="307" r:id="rId13"/>
    <p:sldId id="329" r:id="rId14"/>
    <p:sldId id="293" r:id="rId15"/>
    <p:sldId id="317" r:id="rId16"/>
    <p:sldId id="318" r:id="rId17"/>
    <p:sldId id="319" r:id="rId18"/>
    <p:sldId id="294" r:id="rId19"/>
    <p:sldId id="326" r:id="rId20"/>
    <p:sldId id="327" r:id="rId21"/>
    <p:sldId id="328" r:id="rId22"/>
    <p:sldId id="295" r:id="rId23"/>
    <p:sldId id="312" r:id="rId24"/>
    <p:sldId id="315" r:id="rId25"/>
    <p:sldId id="316" r:id="rId26"/>
    <p:sldId id="343" r:id="rId27"/>
    <p:sldId id="344" r:id="rId28"/>
    <p:sldId id="26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90" autoAdjust="0"/>
    <p:restoredTop sz="95317" autoAdjust="0"/>
  </p:normalViewPr>
  <p:slideViewPr>
    <p:cSldViewPr>
      <p:cViewPr varScale="1">
        <p:scale>
          <a:sx n="84" d="100"/>
          <a:sy n="84" d="100"/>
        </p:scale>
        <p:origin x="624" y="96"/>
      </p:cViewPr>
      <p:guideLst>
        <p:guide orient="horz" pos="2096"/>
        <p:guide pos="3837"/>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97D0A-58D4-4627-BC7B-756296B0EA2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30021-3800-40FD-A19B-DC72E6BD2BB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5" name="文本框 4"/>
          <p:cNvSpPr txBox="1"/>
          <p:nvPr/>
        </p:nvSpPr>
        <p:spPr>
          <a:xfrm>
            <a:off x="6404408" y="2599194"/>
            <a:ext cx="3456384" cy="922020"/>
          </a:xfrm>
          <a:prstGeom prst="rect">
            <a:avLst/>
          </a:prstGeom>
          <a:noFill/>
        </p:spPr>
        <p:txBody>
          <a:bodyPr wrap="square" rtlCol="0">
            <a:spAutoFit/>
          </a:bodyPr>
          <a:lstStyle/>
          <a:p>
            <a:r>
              <a:rPr lang="en-US" altLang="zh-CN" sz="5400" b="1" dirty="0" smtClean="0">
                <a:solidFill>
                  <a:schemeClr val="bg1"/>
                </a:solidFill>
                <a:latin typeface="微软雅黑" panose="020B0503020204020204" pitchFamily="34" charset="-122"/>
                <a:ea typeface="微软雅黑" panose="020B0503020204020204" pitchFamily="34" charset="-122"/>
              </a:rPr>
              <a:t>STRUCT</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380202" y="3723659"/>
            <a:ext cx="7056784" cy="645160"/>
          </a:xfrm>
          <a:prstGeom prst="rect">
            <a:avLst/>
          </a:prstGeom>
          <a:noFill/>
        </p:spPr>
        <p:txBody>
          <a:bodyPr wrap="square" rtlCol="0">
            <a:spAutoFit/>
          </a:bodyPr>
          <a:lstStyle/>
          <a:p>
            <a:r>
              <a:rPr lang="zh-CN" altLang="en-US" sz="3600" b="1" dirty="0" smtClean="0">
                <a:solidFill>
                  <a:srgbClr val="FFC000"/>
                </a:solidFill>
                <a:latin typeface="微软雅黑" panose="020B0503020204020204" pitchFamily="34" charset="-122"/>
                <a:ea typeface="微软雅黑" panose="020B0503020204020204" pitchFamily="34" charset="-122"/>
              </a:rPr>
              <a:t>数据结构的基础</a:t>
            </a:r>
            <a:endParaRPr lang="zh-CN" altLang="en-US" sz="36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853290" y="3522216"/>
            <a:ext cx="6912768" cy="1219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152263" y="2524035"/>
            <a:ext cx="2697480" cy="1130162"/>
            <a:chOff x="1898277" y="1260049"/>
            <a:chExt cx="2697480" cy="1130162"/>
          </a:xfrm>
        </p:grpSpPr>
        <p:sp>
          <p:nvSpPr>
            <p:cNvPr id="12" name="矩形 11"/>
            <p:cNvSpPr/>
            <p:nvPr/>
          </p:nvSpPr>
          <p:spPr>
            <a:xfrm>
              <a:off x="1898277" y="1283406"/>
              <a:ext cx="2697480" cy="1106805"/>
            </a:xfrm>
            <a:prstGeom prst="rect">
              <a:avLst/>
            </a:prstGeom>
          </p:spPr>
          <p:txBody>
            <a:bodyPr wrap="none">
              <a:spAutoFit/>
            </a:bodyPr>
            <a:lstStyle/>
            <a:p>
              <a:r>
                <a:rPr lang="zh-CN" altLang="en-US" sz="6600" dirty="0"/>
                <a:t>结构体</a:t>
              </a:r>
              <a:endParaRPr lang="en-US" altLang="zh-CN" sz="6600" dirty="0"/>
            </a:p>
          </p:txBody>
        </p:sp>
        <p:sp>
          <p:nvSpPr>
            <p:cNvPr id="13" name="矩形 12"/>
            <p:cNvSpPr/>
            <p:nvPr/>
          </p:nvSpPr>
          <p:spPr>
            <a:xfrm>
              <a:off x="3756505" y="1260049"/>
              <a:ext cx="309880" cy="583565"/>
            </a:xfrm>
            <a:prstGeom prst="rect">
              <a:avLst/>
            </a:prstGeom>
          </p:spPr>
          <p:txBody>
            <a:bodyPr wrap="none">
              <a:spAutoFit/>
            </a:bodyPr>
            <a:lstStyle/>
            <a:p>
              <a:endParaRPr lang="zh-CN" altLang="en-US" sz="3200" b="1" dirty="0">
                <a:solidFill>
                  <a:schemeClr val="bg1"/>
                </a:solidFill>
              </a:endParaRPr>
            </a:p>
          </p:txBody>
        </p:sp>
        <p:sp>
          <p:nvSpPr>
            <p:cNvPr id="14" name="矩形 13"/>
            <p:cNvSpPr/>
            <p:nvPr/>
          </p:nvSpPr>
          <p:spPr>
            <a:xfrm>
              <a:off x="3828513" y="1674546"/>
              <a:ext cx="309880" cy="583565"/>
            </a:xfrm>
            <a:prstGeom prst="rect">
              <a:avLst/>
            </a:prstGeom>
          </p:spPr>
          <p:txBody>
            <a:bodyPr wrap="none">
              <a:spAutoFit/>
            </a:bodyPr>
            <a:lstStyle/>
            <a:p>
              <a:endParaRPr lang="zh-CN" altLang="en-US" sz="32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蓝色地球"/>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4763"/>
            <a:ext cx="12199937"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等腰三角形 10"/>
          <p:cNvSpPr/>
          <p:nvPr/>
        </p:nvSpPr>
        <p:spPr>
          <a:xfrm rot="16200000">
            <a:off x="1932782" y="1431131"/>
            <a:ext cx="344488" cy="250825"/>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等腰三角形 11"/>
          <p:cNvSpPr/>
          <p:nvPr/>
        </p:nvSpPr>
        <p:spPr>
          <a:xfrm rot="10800000">
            <a:off x="1065213" y="620713"/>
            <a:ext cx="1358900" cy="1171575"/>
          </a:xfrm>
          <a:prstGeom prst="triangl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p:cNvSpPr/>
          <p:nvPr/>
        </p:nvSpPr>
        <p:spPr>
          <a:xfrm>
            <a:off x="1158875" y="976630"/>
            <a:ext cx="1172210" cy="460375"/>
          </a:xfrm>
          <a:prstGeom prst="rect">
            <a:avLst/>
          </a:prstGeom>
          <a:solidFill>
            <a:srgbClr val="020308"/>
          </a:solidFill>
        </p:spPr>
        <p:txBody>
          <a:bodyPr wrap="square">
            <a:spAutoFit/>
          </a:bodyPr>
          <a:lstStyle/>
          <a:p>
            <a:pPr eaLnBrk="1" hangingPunct="1">
              <a:defRPr/>
            </a:pPr>
            <a:r>
              <a:rPr kumimoji="1" lang="zh-CN" altLang="en-US" sz="2400" b="1" dirty="0">
                <a:solidFill>
                  <a:schemeClr val="bg1">
                    <a:lumMod val="95000"/>
                  </a:schemeClr>
                </a:solidFill>
                <a:latin typeface="微软雅黑" panose="020B0503020204020204" pitchFamily="34" charset="-122"/>
                <a:ea typeface="微软雅黑" panose="020B0503020204020204" pitchFamily="34" charset="-122"/>
              </a:rPr>
              <a:t>结构体</a:t>
            </a:r>
            <a:endParaRPr kumimoji="1"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任意多边形 23"/>
          <p:cNvSpPr/>
          <p:nvPr/>
        </p:nvSpPr>
        <p:spPr>
          <a:xfrm>
            <a:off x="22225" y="-4763"/>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平行四边形 3"/>
          <p:cNvSpPr/>
          <p:nvPr/>
        </p:nvSpPr>
        <p:spPr>
          <a:xfrm rot="14109135">
            <a:off x="2715419" y="-2291556"/>
            <a:ext cx="1087437" cy="8531225"/>
          </a:xfrm>
          <a:custGeom>
            <a:avLst/>
            <a:gdLst>
              <a:gd name="connsiteX0" fmla="*/ 0 w 1219295"/>
              <a:gd name="connsiteY0" fmla="*/ 8482573 h 8482573"/>
              <a:gd name="connsiteX1" fmla="*/ 304824 w 1219295"/>
              <a:gd name="connsiteY1" fmla="*/ 0 h 8482573"/>
              <a:gd name="connsiteX2" fmla="*/ 1219295 w 1219295"/>
              <a:gd name="connsiteY2" fmla="*/ 0 h 8482573"/>
              <a:gd name="connsiteX3" fmla="*/ 914471 w 1219295"/>
              <a:gd name="connsiteY3" fmla="*/ 8482573 h 8482573"/>
              <a:gd name="connsiteX4" fmla="*/ 0 w 1219295"/>
              <a:gd name="connsiteY4" fmla="*/ 8482573 h 8482573"/>
              <a:gd name="connsiteX0-1" fmla="*/ 0 w 1157262"/>
              <a:gd name="connsiteY0-2" fmla="*/ 8482573 h 8482573"/>
              <a:gd name="connsiteX1-3" fmla="*/ 304824 w 1157262"/>
              <a:gd name="connsiteY1-4" fmla="*/ 0 h 8482573"/>
              <a:gd name="connsiteX2-5" fmla="*/ 1157262 w 1157262"/>
              <a:gd name="connsiteY2-6" fmla="*/ 787400 h 8482573"/>
              <a:gd name="connsiteX3-7" fmla="*/ 914471 w 1157262"/>
              <a:gd name="connsiteY3-8" fmla="*/ 8482573 h 8482573"/>
              <a:gd name="connsiteX4-9" fmla="*/ 0 w 1157262"/>
              <a:gd name="connsiteY4-10" fmla="*/ 8482573 h 8482573"/>
              <a:gd name="connsiteX0-11" fmla="*/ 0 w 1157262"/>
              <a:gd name="connsiteY0-12" fmla="*/ 8340777 h 8340777"/>
              <a:gd name="connsiteX1-13" fmla="*/ 246615 w 1157262"/>
              <a:gd name="connsiteY1-14" fmla="*/ 0 h 8340777"/>
              <a:gd name="connsiteX2-15" fmla="*/ 1157262 w 1157262"/>
              <a:gd name="connsiteY2-16" fmla="*/ 645604 h 8340777"/>
              <a:gd name="connsiteX3-17" fmla="*/ 914471 w 1157262"/>
              <a:gd name="connsiteY3-18" fmla="*/ 8340777 h 8340777"/>
              <a:gd name="connsiteX4-19" fmla="*/ 0 w 1157262"/>
              <a:gd name="connsiteY4-20" fmla="*/ 8340777 h 8340777"/>
              <a:gd name="connsiteX0-21" fmla="*/ 0 w 1157262"/>
              <a:gd name="connsiteY0-22" fmla="*/ 8340777 h 8340777"/>
              <a:gd name="connsiteX1-23" fmla="*/ 246615 w 1157262"/>
              <a:gd name="connsiteY1-24" fmla="*/ 0 h 8340777"/>
              <a:gd name="connsiteX2-25" fmla="*/ 1157262 w 1157262"/>
              <a:gd name="connsiteY2-26" fmla="*/ 645604 h 8340777"/>
              <a:gd name="connsiteX3-27" fmla="*/ 939204 w 1157262"/>
              <a:gd name="connsiteY3-28" fmla="*/ 7345081 h 8340777"/>
              <a:gd name="connsiteX4-29" fmla="*/ 0 w 1157262"/>
              <a:gd name="connsiteY4-30" fmla="*/ 8340777 h 8340777"/>
              <a:gd name="connsiteX0-31" fmla="*/ 0 w 1087319"/>
              <a:gd name="connsiteY0-32" fmla="*/ 8531283 h 8531283"/>
              <a:gd name="connsiteX1-33" fmla="*/ 176672 w 1087319"/>
              <a:gd name="connsiteY1-34" fmla="*/ 0 h 8531283"/>
              <a:gd name="connsiteX2-35" fmla="*/ 1087319 w 1087319"/>
              <a:gd name="connsiteY2-36" fmla="*/ 645604 h 8531283"/>
              <a:gd name="connsiteX3-37" fmla="*/ 869261 w 1087319"/>
              <a:gd name="connsiteY3-38" fmla="*/ 7345081 h 8531283"/>
              <a:gd name="connsiteX4-39" fmla="*/ 0 w 1087319"/>
              <a:gd name="connsiteY4-40" fmla="*/ 8531283 h 85312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7319" h="8531283">
                <a:moveTo>
                  <a:pt x="0" y="8531283"/>
                </a:moveTo>
                <a:lnTo>
                  <a:pt x="176672" y="0"/>
                </a:lnTo>
                <a:lnTo>
                  <a:pt x="1087319" y="645604"/>
                </a:lnTo>
                <a:lnTo>
                  <a:pt x="869261" y="7345081"/>
                </a:lnTo>
                <a:lnTo>
                  <a:pt x="0" y="8531283"/>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8" name="矩形 27"/>
          <p:cNvSpPr/>
          <p:nvPr/>
        </p:nvSpPr>
        <p:spPr>
          <a:xfrm>
            <a:off x="4427220" y="1792605"/>
            <a:ext cx="7777163" cy="1198880"/>
          </a:xfrm>
          <a:prstGeom prst="rect">
            <a:avLst/>
          </a:prstGeom>
        </p:spPr>
        <p:txBody>
          <a:bodyPr>
            <a:spAutoFit/>
          </a:bodyPr>
          <a:lstStyle/>
          <a:p>
            <a:pPr eaLnBrk="1" hangingPunct="1">
              <a:defRPr/>
            </a:pPr>
            <a:r>
              <a:rPr lang="zh-CN" altLang="en-US" sz="2400" b="1" dirty="0">
                <a:solidFill>
                  <a:srgbClr val="FFFFFF"/>
                </a:solidFill>
                <a:uFillTx/>
              </a:rPr>
              <a:t>结构体类型无法将自己的类型作为其成员的类型，因为自己的类型定义尚不完整， 要在定义结束后才算定义完整。但是结构体类型可以包含指向自己类型的指针。</a:t>
            </a:r>
            <a:endParaRPr lang="zh-CN" altLang="en-US" sz="2400" b="1" dirty="0">
              <a:solidFill>
                <a:srgbClr val="FFFFFF"/>
              </a:solidFill>
              <a:uFillTx/>
            </a:endParaRPr>
          </a:p>
        </p:txBody>
      </p:sp>
      <p:sp>
        <p:nvSpPr>
          <p:cNvPr id="29" name="矩形 28"/>
          <p:cNvSpPr/>
          <p:nvPr/>
        </p:nvSpPr>
        <p:spPr>
          <a:xfrm>
            <a:off x="4427220" y="3086418"/>
            <a:ext cx="7777163" cy="1568450"/>
          </a:xfrm>
          <a:prstGeom prst="rect">
            <a:avLst/>
          </a:prstGeom>
        </p:spPr>
        <p:txBody>
          <a:bodyPr>
            <a:spAutoFit/>
          </a:bodyPr>
          <a:lstStyle/>
          <a:p>
            <a:pPr eaLnBrk="1" hangingPunct="1">
              <a:defRPr/>
            </a:pPr>
            <a:r>
              <a:rPr lang="zh-CN" altLang="en-US" sz="2400" dirty="0">
                <a:solidFill>
                  <a:schemeClr val="bg1"/>
                </a:solidFill>
              </a:rPr>
              <a:t>struct cell {</a:t>
            </a:r>
            <a:endParaRPr lang="zh-CN" altLang="en-US" sz="2400" dirty="0">
              <a:solidFill>
                <a:schemeClr val="bg1"/>
              </a:solidFill>
            </a:endParaRPr>
          </a:p>
          <a:p>
            <a:pPr eaLnBrk="1" hangingPunct="1">
              <a:defRPr/>
            </a:pPr>
            <a:r>
              <a:rPr lang="zh-CN" altLang="en-US" sz="2400" dirty="0">
                <a:solidFill>
                  <a:schemeClr val="bg1"/>
                </a:solidFill>
              </a:rPr>
              <a:t>    struct Person person;</a:t>
            </a:r>
            <a:endParaRPr lang="zh-CN" altLang="en-US" sz="2400" dirty="0">
              <a:solidFill>
                <a:schemeClr val="bg1"/>
              </a:solidFill>
            </a:endParaRPr>
          </a:p>
          <a:p>
            <a:pPr eaLnBrk="1" hangingPunct="1">
              <a:defRPr/>
            </a:pPr>
            <a:r>
              <a:rPr lang="zh-CN" altLang="en-US" sz="2400" dirty="0">
                <a:solidFill>
                  <a:schemeClr val="bg1"/>
                </a:solidFill>
              </a:rPr>
              <a:t>    st</a:t>
            </a:r>
            <a:r>
              <a:rPr lang="en-US" altLang="zh-CN" sz="2400" dirty="0">
                <a:solidFill>
                  <a:schemeClr val="bg1"/>
                </a:solidFill>
              </a:rPr>
              <a:t>r</a:t>
            </a:r>
            <a:r>
              <a:rPr lang="zh-CN" altLang="en-US" sz="2400" dirty="0">
                <a:solidFill>
                  <a:schemeClr val="bg1"/>
                </a:solidFill>
              </a:rPr>
              <a:t>uct cell *pnext;</a:t>
            </a:r>
            <a:endParaRPr lang="zh-CN" altLang="en-US" sz="2400" dirty="0">
              <a:solidFill>
                <a:schemeClr val="bg1"/>
              </a:solidFill>
            </a:endParaRPr>
          </a:p>
          <a:p>
            <a:pPr eaLnBrk="1" hangingPunct="1">
              <a:defRPr/>
            </a:pPr>
            <a:r>
              <a:rPr lang="zh-CN" altLang="en-US" sz="2400" dirty="0">
                <a:solidFill>
                  <a:schemeClr val="bg1"/>
                </a:solidFill>
              </a:rPr>
              <a:t>}</a:t>
            </a:r>
            <a:endParaRPr lang="zh-CN" altLang="en-US" sz="2400" dirty="0">
              <a:solidFill>
                <a:schemeClr val="bg1"/>
              </a:solidFill>
            </a:endParaRPr>
          </a:p>
        </p:txBody>
      </p:sp>
      <p:sp>
        <p:nvSpPr>
          <p:cNvPr id="2" name="文本框 1"/>
          <p:cNvSpPr txBox="1"/>
          <p:nvPr/>
        </p:nvSpPr>
        <p:spPr>
          <a:xfrm>
            <a:off x="4427220" y="4655185"/>
            <a:ext cx="7441565" cy="1938020"/>
          </a:xfrm>
          <a:prstGeom prst="rect">
            <a:avLst/>
          </a:prstGeom>
          <a:noFill/>
        </p:spPr>
        <p:txBody>
          <a:bodyPr wrap="square" rtlCol="0">
            <a:spAutoFit/>
          </a:bodyPr>
          <a:p>
            <a:r>
              <a:rPr lang="zh-CN" altLang="en-US" sz="2400">
                <a:solidFill>
                  <a:schemeClr val="bg1"/>
                </a:solidFill>
              </a:rPr>
              <a:t>如果在多个源代码的文件中使用同一个结构类型，应该将它的定义放在头文件中，再在各个源代码文件中包含该头文件。通常，同一头文件中也会定义操作该结构类型的函数原型。在所有包含给定头文件的源代码文件中均可以使用该结构类型及其对应的操作函数。</a:t>
            </a:r>
            <a:endParaRPr lang="zh-CN" altLang="en-US" sz="2400">
              <a:solidFill>
                <a:schemeClr val="bg1"/>
              </a:solidFill>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639445" y="680720"/>
            <a:ext cx="9560560" cy="521970"/>
          </a:xfrm>
          <a:prstGeom prst="rect">
            <a:avLst/>
          </a:prstGeom>
          <a:noFill/>
        </p:spPr>
        <p:txBody>
          <a:bodyPr wrap="square" rtlCol="0">
            <a:spAutoFit/>
          </a:bodyPr>
          <a:p>
            <a:r>
              <a:rPr lang="en-US" altLang="zh-CN" sz="2800">
                <a:solidFill>
                  <a:schemeClr val="bg1"/>
                </a:solidFill>
              </a:rPr>
              <a:t>在定义结构体的过程中可以使用typedef对结构体起别名</a:t>
            </a:r>
            <a:endParaRPr lang="en-US" altLang="zh-CN" sz="2800">
              <a:solidFill>
                <a:schemeClr val="bg1"/>
              </a:solidFill>
            </a:endParaRPr>
          </a:p>
        </p:txBody>
      </p:sp>
      <p:sp>
        <p:nvSpPr>
          <p:cNvPr id="5" name="文本框 4"/>
          <p:cNvSpPr txBox="1"/>
          <p:nvPr/>
        </p:nvSpPr>
        <p:spPr>
          <a:xfrm>
            <a:off x="1244600" y="1480820"/>
            <a:ext cx="6320790" cy="1814830"/>
          </a:xfrm>
          <a:prstGeom prst="rect">
            <a:avLst/>
          </a:prstGeom>
          <a:noFill/>
        </p:spPr>
        <p:txBody>
          <a:bodyPr wrap="square" rtlCol="0">
            <a:spAutoFit/>
          </a:bodyPr>
          <a:p>
            <a:r>
              <a:rPr lang="zh-CN" altLang="en-US" sz="2800">
                <a:solidFill>
                  <a:schemeClr val="bg1"/>
                </a:solidFill>
              </a:rPr>
              <a:t>struct person person1, person2;</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typedef struct person per;</a:t>
            </a:r>
            <a:endParaRPr lang="zh-CN" altLang="en-US" sz="2800">
              <a:solidFill>
                <a:schemeClr val="bg1"/>
              </a:solidFill>
            </a:endParaRPr>
          </a:p>
          <a:p>
            <a:r>
              <a:rPr lang="zh-CN" altLang="en-US" sz="2800">
                <a:solidFill>
                  <a:schemeClr val="bg1"/>
                </a:solidFill>
              </a:rPr>
              <a:t>per person1, person2</a:t>
            </a:r>
            <a:endParaRPr lang="zh-CN" altLang="en-US" sz="2800">
              <a:solidFill>
                <a:schemeClr val="bg1"/>
              </a:solidFill>
            </a:endParaRPr>
          </a:p>
        </p:txBody>
      </p:sp>
      <p:sp>
        <p:nvSpPr>
          <p:cNvPr id="6" name="文本框 5"/>
          <p:cNvSpPr txBox="1"/>
          <p:nvPr/>
        </p:nvSpPr>
        <p:spPr>
          <a:xfrm>
            <a:off x="1244600" y="3690620"/>
            <a:ext cx="4980305" cy="2676525"/>
          </a:xfrm>
          <a:prstGeom prst="rect">
            <a:avLst/>
          </a:prstGeom>
          <a:noFill/>
        </p:spPr>
        <p:txBody>
          <a:bodyPr wrap="square" rtlCol="0">
            <a:spAutoFit/>
          </a:bodyPr>
          <a:p>
            <a:r>
              <a:rPr lang="zh-CN" altLang="en-US" sz="2800">
                <a:solidFill>
                  <a:schemeClr val="bg1"/>
                </a:solidFill>
              </a:rPr>
              <a:t>typedef struct {</a:t>
            </a:r>
            <a:endParaRPr lang="zh-CN" altLang="en-US" sz="2800">
              <a:solidFill>
                <a:schemeClr val="bg1"/>
              </a:solidFill>
            </a:endParaRPr>
          </a:p>
          <a:p>
            <a:r>
              <a:rPr lang="zh-CN" altLang="en-US" sz="2800">
                <a:solidFill>
                  <a:schemeClr val="bg1"/>
                </a:solidFill>
              </a:rPr>
              <a:t>    char name[100];</a:t>
            </a:r>
            <a:endParaRPr lang="zh-CN" altLang="en-US" sz="2800">
              <a:solidFill>
                <a:schemeClr val="bg1"/>
              </a:solidFill>
            </a:endParaRPr>
          </a:p>
          <a:p>
            <a:r>
              <a:rPr lang="zh-CN" altLang="en-US" sz="2800">
                <a:solidFill>
                  <a:schemeClr val="bg1"/>
                </a:solidFill>
              </a:rPr>
              <a:t>    int age;</a:t>
            </a:r>
            <a:endParaRPr lang="zh-CN" altLang="en-US" sz="2800">
              <a:solidFill>
                <a:schemeClr val="bg1"/>
              </a:solidFill>
            </a:endParaRPr>
          </a:p>
          <a:p>
            <a:r>
              <a:rPr lang="zh-CN" altLang="en-US" sz="2800">
                <a:solidFill>
                  <a:schemeClr val="bg1"/>
                </a:solidFill>
              </a:rPr>
              <a:t>    float height;</a:t>
            </a:r>
            <a:endParaRPr lang="zh-CN" altLang="en-US" sz="2800">
              <a:solidFill>
                <a:schemeClr val="bg1"/>
              </a:solidFill>
            </a:endParaRPr>
          </a:p>
          <a:p>
            <a:r>
              <a:rPr lang="zh-CN" altLang="en-US" sz="2800">
                <a:solidFill>
                  <a:schemeClr val="bg1"/>
                </a:solidFill>
              </a:rPr>
              <a:t>    float weight;</a:t>
            </a:r>
            <a:endParaRPr lang="zh-CN" altLang="en-US" sz="2800">
              <a:solidFill>
                <a:schemeClr val="bg1"/>
              </a:solidFill>
            </a:endParaRPr>
          </a:p>
          <a:p>
            <a:r>
              <a:rPr lang="zh-CN" altLang="en-US" sz="2800">
                <a:solidFill>
                  <a:schemeClr val="bg1"/>
                </a:solidFill>
              </a:rPr>
              <a:t>} Person;</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74028" y="3314586"/>
            <a:ext cx="2887980" cy="583565"/>
          </a:xfrm>
          <a:prstGeom prst="rect">
            <a:avLst/>
          </a:prstGeom>
          <a:solidFill>
            <a:srgbClr val="0070C0"/>
          </a:solidFill>
        </p:spPr>
        <p:txBody>
          <a:bodyPr wrap="none" rtlCol="0">
            <a:spAutoFit/>
          </a:bodyPr>
          <a:lstStyle/>
          <a:p>
            <a:pPr algn="l"/>
            <a:r>
              <a:rPr lang="en-US" altLang="zh-CN" sz="2800" b="1" dirty="0" smtClean="0">
                <a:solidFill>
                  <a:schemeClr val="bg1"/>
                </a:solidFill>
                <a:latin typeface="微软雅黑" panose="020B0503020204020204" pitchFamily="34" charset="-122"/>
                <a:ea typeface="微软雅黑" panose="020B0503020204020204" pitchFamily="34" charset="-122"/>
              </a:rPr>
              <a:t>SECOND </a:t>
            </a:r>
            <a:r>
              <a:rPr lang="en-US" altLang="zh-CN" sz="3200" b="1" dirty="0" smtClean="0">
                <a:solidFill>
                  <a:schemeClr val="bg1"/>
                </a:solidFill>
                <a:latin typeface="微软雅黑" panose="020B0503020204020204" pitchFamily="34" charset="-122"/>
                <a:ea typeface="微软雅黑" panose="020B0503020204020204" pitchFamily="34" charset="-122"/>
              </a:rPr>
              <a:t>PART</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bg1"/>
                </a:solidFill>
                <a:latin typeface="微软雅黑" panose="020B0503020204020204" pitchFamily="34" charset="-122"/>
                <a:ea typeface="微软雅黑" panose="020B0503020204020204" pitchFamily="34" charset="-122"/>
              </a:rPr>
              <a:t>typedef</a:t>
            </a:r>
            <a:r>
              <a:rPr lang="zh-CN" altLang="en-US" sz="3200" b="1" dirty="0" smtClean="0">
                <a:solidFill>
                  <a:schemeClr val="bg1"/>
                </a:solidFill>
                <a:latin typeface="微软雅黑" panose="020B0503020204020204" pitchFamily="34" charset="-122"/>
                <a:ea typeface="微软雅黑" panose="020B0503020204020204" pitchFamily="34" charset="-122"/>
              </a:rPr>
              <a:t>声明</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195" y="1030605"/>
            <a:ext cx="6367145" cy="4399915"/>
          </a:xfrm>
          <a:prstGeom prst="rect">
            <a:avLst/>
          </a:prstGeom>
          <a:noFill/>
        </p:spPr>
        <p:txBody>
          <a:bodyPr wrap="square" rtlCol="0">
            <a:spAutoFit/>
          </a:bodyPr>
          <a:p>
            <a:r>
              <a:rPr lang="zh-CN" altLang="en-US" sz="2800">
                <a:solidFill>
                  <a:schemeClr val="bg1"/>
                </a:solidFill>
              </a:rPr>
              <a:t>处理复杂名称类型时，一个便捷的方式是，为他们定义简单的同义词。使用typedef声明可定义同义词。</a:t>
            </a:r>
            <a:endParaRPr lang="zh-CN" altLang="en-US" sz="2800">
              <a:solidFill>
                <a:schemeClr val="bg1"/>
              </a:solidFill>
            </a:endParaRPr>
          </a:p>
          <a:p>
            <a:endParaRPr lang="zh-CN" altLang="en-US" sz="2800">
              <a:solidFill>
                <a:schemeClr val="bg1"/>
              </a:solidFill>
            </a:endParaRPr>
          </a:p>
          <a:p>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typedef声明以关键字typedef作为开头，后面接着普通对象或者函数的声明语法，但不能有存储类型或_Alignas限定符，以及不能有初始化器。</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蓝色地球"/>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4763"/>
            <a:ext cx="12199937"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等腰三角形 10"/>
          <p:cNvSpPr/>
          <p:nvPr/>
        </p:nvSpPr>
        <p:spPr>
          <a:xfrm rot="16200000">
            <a:off x="1932782" y="1431131"/>
            <a:ext cx="344488" cy="250825"/>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等腰三角形 11"/>
          <p:cNvSpPr/>
          <p:nvPr/>
        </p:nvSpPr>
        <p:spPr>
          <a:xfrm rot="10800000">
            <a:off x="1065213" y="620713"/>
            <a:ext cx="1358900" cy="1171575"/>
          </a:xfrm>
          <a:prstGeom prst="triangl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p:cNvSpPr/>
          <p:nvPr/>
        </p:nvSpPr>
        <p:spPr>
          <a:xfrm>
            <a:off x="1158875" y="976630"/>
            <a:ext cx="1172210" cy="460375"/>
          </a:xfrm>
          <a:prstGeom prst="rect">
            <a:avLst/>
          </a:prstGeom>
          <a:solidFill>
            <a:srgbClr val="020308"/>
          </a:solidFill>
        </p:spPr>
        <p:txBody>
          <a:bodyPr wrap="square">
            <a:spAutoFit/>
          </a:bodyPr>
          <a:lstStyle/>
          <a:p>
            <a:pPr eaLnBrk="1" hangingPunct="1">
              <a:defRPr/>
            </a:pPr>
            <a:r>
              <a:rPr kumimoji="1" lang="zh-CN" altLang="en-US" sz="2400" b="1" dirty="0">
                <a:solidFill>
                  <a:schemeClr val="bg1">
                    <a:lumMod val="95000"/>
                  </a:schemeClr>
                </a:solidFill>
                <a:latin typeface="微软雅黑" panose="020B0503020204020204" pitchFamily="34" charset="-122"/>
                <a:ea typeface="微软雅黑" panose="020B0503020204020204" pitchFamily="34" charset="-122"/>
              </a:rPr>
              <a:t>结构体</a:t>
            </a:r>
            <a:endParaRPr kumimoji="1"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任意多边形 23"/>
          <p:cNvSpPr/>
          <p:nvPr/>
        </p:nvSpPr>
        <p:spPr>
          <a:xfrm>
            <a:off x="22225" y="-4763"/>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平行四边形 3"/>
          <p:cNvSpPr/>
          <p:nvPr/>
        </p:nvSpPr>
        <p:spPr>
          <a:xfrm rot="14109135">
            <a:off x="2715419" y="-2291556"/>
            <a:ext cx="1087437" cy="8531225"/>
          </a:xfrm>
          <a:custGeom>
            <a:avLst/>
            <a:gdLst>
              <a:gd name="connsiteX0" fmla="*/ 0 w 1219295"/>
              <a:gd name="connsiteY0" fmla="*/ 8482573 h 8482573"/>
              <a:gd name="connsiteX1" fmla="*/ 304824 w 1219295"/>
              <a:gd name="connsiteY1" fmla="*/ 0 h 8482573"/>
              <a:gd name="connsiteX2" fmla="*/ 1219295 w 1219295"/>
              <a:gd name="connsiteY2" fmla="*/ 0 h 8482573"/>
              <a:gd name="connsiteX3" fmla="*/ 914471 w 1219295"/>
              <a:gd name="connsiteY3" fmla="*/ 8482573 h 8482573"/>
              <a:gd name="connsiteX4" fmla="*/ 0 w 1219295"/>
              <a:gd name="connsiteY4" fmla="*/ 8482573 h 8482573"/>
              <a:gd name="connsiteX0-1" fmla="*/ 0 w 1157262"/>
              <a:gd name="connsiteY0-2" fmla="*/ 8482573 h 8482573"/>
              <a:gd name="connsiteX1-3" fmla="*/ 304824 w 1157262"/>
              <a:gd name="connsiteY1-4" fmla="*/ 0 h 8482573"/>
              <a:gd name="connsiteX2-5" fmla="*/ 1157262 w 1157262"/>
              <a:gd name="connsiteY2-6" fmla="*/ 787400 h 8482573"/>
              <a:gd name="connsiteX3-7" fmla="*/ 914471 w 1157262"/>
              <a:gd name="connsiteY3-8" fmla="*/ 8482573 h 8482573"/>
              <a:gd name="connsiteX4-9" fmla="*/ 0 w 1157262"/>
              <a:gd name="connsiteY4-10" fmla="*/ 8482573 h 8482573"/>
              <a:gd name="connsiteX0-11" fmla="*/ 0 w 1157262"/>
              <a:gd name="connsiteY0-12" fmla="*/ 8340777 h 8340777"/>
              <a:gd name="connsiteX1-13" fmla="*/ 246615 w 1157262"/>
              <a:gd name="connsiteY1-14" fmla="*/ 0 h 8340777"/>
              <a:gd name="connsiteX2-15" fmla="*/ 1157262 w 1157262"/>
              <a:gd name="connsiteY2-16" fmla="*/ 645604 h 8340777"/>
              <a:gd name="connsiteX3-17" fmla="*/ 914471 w 1157262"/>
              <a:gd name="connsiteY3-18" fmla="*/ 8340777 h 8340777"/>
              <a:gd name="connsiteX4-19" fmla="*/ 0 w 1157262"/>
              <a:gd name="connsiteY4-20" fmla="*/ 8340777 h 8340777"/>
              <a:gd name="connsiteX0-21" fmla="*/ 0 w 1157262"/>
              <a:gd name="connsiteY0-22" fmla="*/ 8340777 h 8340777"/>
              <a:gd name="connsiteX1-23" fmla="*/ 246615 w 1157262"/>
              <a:gd name="connsiteY1-24" fmla="*/ 0 h 8340777"/>
              <a:gd name="connsiteX2-25" fmla="*/ 1157262 w 1157262"/>
              <a:gd name="connsiteY2-26" fmla="*/ 645604 h 8340777"/>
              <a:gd name="connsiteX3-27" fmla="*/ 939204 w 1157262"/>
              <a:gd name="connsiteY3-28" fmla="*/ 7345081 h 8340777"/>
              <a:gd name="connsiteX4-29" fmla="*/ 0 w 1157262"/>
              <a:gd name="connsiteY4-30" fmla="*/ 8340777 h 8340777"/>
              <a:gd name="connsiteX0-31" fmla="*/ 0 w 1087319"/>
              <a:gd name="connsiteY0-32" fmla="*/ 8531283 h 8531283"/>
              <a:gd name="connsiteX1-33" fmla="*/ 176672 w 1087319"/>
              <a:gd name="connsiteY1-34" fmla="*/ 0 h 8531283"/>
              <a:gd name="connsiteX2-35" fmla="*/ 1087319 w 1087319"/>
              <a:gd name="connsiteY2-36" fmla="*/ 645604 h 8531283"/>
              <a:gd name="connsiteX3-37" fmla="*/ 869261 w 1087319"/>
              <a:gd name="connsiteY3-38" fmla="*/ 7345081 h 8531283"/>
              <a:gd name="connsiteX4-39" fmla="*/ 0 w 1087319"/>
              <a:gd name="connsiteY4-40" fmla="*/ 8531283 h 85312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7319" h="8531283">
                <a:moveTo>
                  <a:pt x="0" y="8531283"/>
                </a:moveTo>
                <a:lnTo>
                  <a:pt x="176672" y="0"/>
                </a:lnTo>
                <a:lnTo>
                  <a:pt x="1087319" y="645604"/>
                </a:lnTo>
                <a:lnTo>
                  <a:pt x="869261" y="7345081"/>
                </a:lnTo>
                <a:lnTo>
                  <a:pt x="0" y="8531283"/>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文本框 1"/>
          <p:cNvSpPr txBox="1"/>
          <p:nvPr/>
        </p:nvSpPr>
        <p:spPr>
          <a:xfrm>
            <a:off x="5168265" y="4037965"/>
            <a:ext cx="6361430" cy="2245360"/>
          </a:xfrm>
          <a:prstGeom prst="rect">
            <a:avLst/>
          </a:prstGeom>
          <a:noFill/>
        </p:spPr>
        <p:txBody>
          <a:bodyPr wrap="square" rtlCol="0">
            <a:spAutoFit/>
          </a:bodyPr>
          <a:p>
            <a:r>
              <a:rPr lang="zh-CN" altLang="en-US" sz="2800">
                <a:solidFill>
                  <a:schemeClr val="bg1"/>
                </a:solidFill>
              </a:rPr>
              <a:t>typedef unsigned int UINT, UINT_FUNC();</a:t>
            </a:r>
            <a:endParaRPr lang="zh-CN" altLang="en-US" sz="2800">
              <a:solidFill>
                <a:schemeClr val="bg1"/>
              </a:solidFill>
            </a:endParaRPr>
          </a:p>
          <a:p>
            <a:r>
              <a:rPr lang="zh-CN" altLang="en-US" sz="2800">
                <a:solidFill>
                  <a:schemeClr val="bg1"/>
                </a:solidFill>
              </a:rPr>
              <a:t>typedef struct Point {</a:t>
            </a:r>
            <a:endParaRPr lang="zh-CN" altLang="en-US" sz="2800">
              <a:solidFill>
                <a:schemeClr val="bg1"/>
              </a:solidFill>
            </a:endParaRPr>
          </a:p>
          <a:p>
            <a:r>
              <a:rPr lang="zh-CN" altLang="en-US" sz="2800">
                <a:solidFill>
                  <a:schemeClr val="bg1"/>
                </a:solidFill>
              </a:rPr>
              <a:t>	doule x, y;</a:t>
            </a:r>
            <a:endParaRPr lang="zh-CN" altLang="en-US" sz="2800">
              <a:solidFill>
                <a:schemeClr val="bg1"/>
              </a:solidFill>
            </a:endParaRPr>
          </a:p>
          <a:p>
            <a:r>
              <a:rPr lang="zh-CN" altLang="en-US" sz="2800">
                <a:solidFill>
                  <a:schemeClr val="bg1"/>
                </a:solidFill>
              </a:rPr>
              <a:t>} point_t;</a:t>
            </a:r>
            <a:endParaRPr lang="zh-CN" altLang="en-US" sz="2800">
              <a:solidFill>
                <a:schemeClr val="bg1"/>
              </a:solidFill>
            </a:endParaRPr>
          </a:p>
          <a:p>
            <a:r>
              <a:rPr lang="zh-CN" altLang="en-US" sz="2800">
                <a:solidFill>
                  <a:schemeClr val="bg1"/>
                </a:solidFill>
              </a:rPr>
              <a:t>typedef float Matrix_t[3][10];</a:t>
            </a:r>
            <a:endParaRPr lang="zh-CN" altLang="en-US" sz="2800">
              <a:solidFill>
                <a:schemeClr val="bg1"/>
              </a:solidFill>
            </a:endParaRPr>
          </a:p>
        </p:txBody>
      </p:sp>
      <p:sp>
        <p:nvSpPr>
          <p:cNvPr id="3" name="文本框 2"/>
          <p:cNvSpPr txBox="1"/>
          <p:nvPr/>
        </p:nvSpPr>
        <p:spPr>
          <a:xfrm>
            <a:off x="5211445" y="1621155"/>
            <a:ext cx="6318250" cy="2245360"/>
          </a:xfrm>
          <a:prstGeom prst="rect">
            <a:avLst/>
          </a:prstGeom>
          <a:noFill/>
        </p:spPr>
        <p:txBody>
          <a:bodyPr wrap="square" rtlCol="0">
            <a:spAutoFit/>
          </a:bodyPr>
          <a:p>
            <a:r>
              <a:rPr lang="zh-CN" altLang="en-US" sz="2800">
                <a:solidFill>
                  <a:schemeClr val="bg1"/>
                </a:solidFill>
              </a:rPr>
              <a:t>在typedef声明中的每个声明符，为给定的类型定义了一个标识符，这个标识符称为该类型typedef名称。除去关键字typedef，剩下的语法与声明一个对象或函数的给定类型是相同的，例：</a:t>
            </a:r>
            <a:endParaRPr lang="zh-CN" altLang="en-US" sz="2800">
              <a:solidFill>
                <a:schemeClr val="bg1"/>
              </a:solidFill>
            </a:endParaRPr>
          </a:p>
        </p:txBody>
      </p:sp>
    </p:spTree>
  </p:cSld>
  <p:clrMapOvr>
    <a:masterClrMapping/>
  </p:clrMapOvr>
  <p:transition spd="slow">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58140" y="1012825"/>
            <a:ext cx="7459345" cy="4831080"/>
          </a:xfrm>
          <a:prstGeom prst="rect">
            <a:avLst/>
          </a:prstGeom>
          <a:noFill/>
        </p:spPr>
        <p:txBody>
          <a:bodyPr wrap="square" rtlCol="0" anchor="t">
            <a:spAutoFit/>
          </a:bodyPr>
          <a:p>
            <a:r>
              <a:rPr lang="zh-CN" altLang="en-US" sz="2800">
                <a:solidFill>
                  <a:schemeClr val="bg1"/>
                </a:solidFill>
              </a:rPr>
              <a:t>UINT ui = 10， uiPtr = &amp;ui;</a:t>
            </a:r>
            <a:endParaRPr lang="zh-CN" altLang="en-US" sz="2800">
              <a:solidFill>
                <a:schemeClr val="bg1"/>
              </a:solidFill>
            </a:endParaRPr>
          </a:p>
          <a:p>
            <a:r>
              <a:rPr lang="zh-CN" altLang="en-US" sz="2800">
                <a:solidFill>
                  <a:schemeClr val="bg1"/>
                </a:solidFill>
              </a:rPr>
              <a:t>变量ui 属于unsigned int类型,而uiPtr是指向unsigned int的指针</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UINT_FUNC *funcPtr</a:t>
            </a:r>
            <a:endParaRPr lang="zh-CN" altLang="en-US" sz="2800">
              <a:solidFill>
                <a:schemeClr val="bg1"/>
              </a:solidFill>
            </a:endParaRPr>
          </a:p>
          <a:p>
            <a:r>
              <a:rPr lang="zh-CN" altLang="en-US" sz="2800">
                <a:solidFill>
                  <a:schemeClr val="bg1"/>
                </a:solidFill>
              </a:rPr>
              <a:t>指针fucnPtr指向一个函数该函数的返回值是unsigned int类型。该函数没有制定参数</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Matrix_t *func(float *);</a:t>
            </a:r>
            <a:endParaRPr lang="zh-CN" altLang="en-US" sz="2800">
              <a:solidFill>
                <a:schemeClr val="bg1"/>
              </a:solidFill>
            </a:endParaRPr>
          </a:p>
          <a:p>
            <a:r>
              <a:rPr lang="zh-CN" altLang="en-US" sz="2800">
                <a:solidFill>
                  <a:schemeClr val="bg1"/>
                </a:solidFill>
              </a:rPr>
              <a:t>函数func()有一个参数，其类型是执行float的指针，返回值是指向Matri.x_t的指针</a:t>
            </a:r>
            <a:endParaRPr lang="zh-CN" altLang="en-US" sz="28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163563" y="3314586"/>
            <a:ext cx="2708275" cy="583565"/>
          </a:xfrm>
          <a:prstGeom prst="rect">
            <a:avLst/>
          </a:prstGeom>
          <a:solidFill>
            <a:srgbClr val="0070C0"/>
          </a:solidFill>
        </p:spPr>
        <p:txBody>
          <a:bodyPr wrap="none" rtlCol="0">
            <a:spAutoFit/>
          </a:bodyPr>
          <a:lstStyle/>
          <a:p>
            <a:pPr algn="l"/>
            <a:r>
              <a:rPr lang="en-US" altLang="zh-CN" sz="3200" b="1" dirty="0" smtClean="0">
                <a:solidFill>
                  <a:schemeClr val="bg1"/>
                </a:solidFill>
                <a:latin typeface="微软雅黑" panose="020B0503020204020204" pitchFamily="34" charset="-122"/>
                <a:ea typeface="微软雅黑" panose="020B0503020204020204" pitchFamily="34" charset="-122"/>
              </a:rPr>
              <a:t>THIRD</a:t>
            </a:r>
            <a:r>
              <a:rPr lang="zh-CN" altLang="en-US" sz="3200" b="1" dirty="0" smtClean="0">
                <a:solidFill>
                  <a:schemeClr val="bg1"/>
                </a:solidFill>
                <a:latin typeface="微软雅黑" panose="020B0503020204020204" pitchFamily="34" charset="-122"/>
                <a:ea typeface="微软雅黑" panose="020B0503020204020204" pitchFamily="34"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rPr>
              <a:t>PART</a:t>
            </a:r>
            <a:endParaRPr lang="en-US" altLang="zh-CN" sz="32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结构体的使用</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195" y="1030605"/>
            <a:ext cx="6367145" cy="2245360"/>
          </a:xfrm>
          <a:prstGeom prst="rect">
            <a:avLst/>
          </a:prstGeom>
          <a:noFill/>
        </p:spPr>
        <p:txBody>
          <a:bodyPr wrap="square" rtlCol="0">
            <a:spAutoFit/>
          </a:bodyPr>
          <a:p>
            <a:r>
              <a:rPr lang="zh-CN" altLang="en-US" sz="2800">
                <a:solidFill>
                  <a:schemeClr val="bg1"/>
                </a:solidFill>
              </a:rPr>
              <a:t>通过定义结构体我们可以将一系列类型相同或不同的元素放在一起。例如如果我们希望定义一种存放个人基本信-息的结构，我们就可以通过定义结构体的关键字struct完成这一过程:</a:t>
            </a:r>
            <a:endParaRPr lang="zh-CN" altLang="en-US" sz="2800">
              <a:solidFill>
                <a:schemeClr val="bg1"/>
              </a:solidFill>
            </a:endParaRPr>
          </a:p>
        </p:txBody>
      </p:sp>
      <p:sp>
        <p:nvSpPr>
          <p:cNvPr id="2" name="文本框 1"/>
          <p:cNvSpPr txBox="1"/>
          <p:nvPr/>
        </p:nvSpPr>
        <p:spPr>
          <a:xfrm>
            <a:off x="738505" y="3513455"/>
            <a:ext cx="4997450" cy="2676525"/>
          </a:xfrm>
          <a:prstGeom prst="rect">
            <a:avLst/>
          </a:prstGeom>
          <a:noFill/>
        </p:spPr>
        <p:txBody>
          <a:bodyPr wrap="square" rtlCol="0">
            <a:spAutoFit/>
          </a:bodyPr>
          <a:p>
            <a:r>
              <a:rPr lang="zh-CN" altLang="en-US" sz="2800">
                <a:solidFill>
                  <a:schemeClr val="bg1"/>
                </a:solidFill>
              </a:rPr>
              <a:t>struct person {</a:t>
            </a:r>
            <a:endParaRPr lang="zh-CN" altLang="en-US" sz="2800">
              <a:solidFill>
                <a:schemeClr val="bg1"/>
              </a:solidFill>
            </a:endParaRPr>
          </a:p>
          <a:p>
            <a:r>
              <a:rPr lang="zh-CN" altLang="en-US" sz="2800">
                <a:solidFill>
                  <a:schemeClr val="bg1"/>
                </a:solidFill>
              </a:rPr>
              <a:t>    char name[20]; //姓名</a:t>
            </a:r>
            <a:endParaRPr lang="zh-CN" altLang="en-US" sz="2800">
              <a:solidFill>
                <a:schemeClr val="bg1"/>
              </a:solidFill>
            </a:endParaRPr>
          </a:p>
          <a:p>
            <a:r>
              <a:rPr lang="zh-CN" altLang="en-US" sz="2800">
                <a:solidFill>
                  <a:schemeClr val="bg1"/>
                </a:solidFill>
              </a:rPr>
              <a:t>    int age;       //年龄</a:t>
            </a:r>
            <a:endParaRPr lang="zh-CN" altLang="en-US" sz="2800">
              <a:solidFill>
                <a:schemeClr val="bg1"/>
              </a:solidFill>
            </a:endParaRPr>
          </a:p>
          <a:p>
            <a:r>
              <a:rPr lang="zh-CN" altLang="en-US" sz="2800">
                <a:solidFill>
                  <a:schemeClr val="bg1"/>
                </a:solidFill>
              </a:rPr>
              <a:t>    char gender;   //性别</a:t>
            </a:r>
            <a:endParaRPr lang="zh-CN" altLang="en-US" sz="2800">
              <a:solidFill>
                <a:schemeClr val="bg1"/>
              </a:solidFill>
            </a:endParaRPr>
          </a:p>
          <a:p>
            <a:r>
              <a:rPr lang="zh-CN" altLang="en-US" sz="2800">
                <a:solidFill>
                  <a:schemeClr val="bg1"/>
                </a:solidFill>
              </a:rPr>
              <a:t>    float height;  //身高</a:t>
            </a:r>
            <a:endParaRPr lang="zh-CN" altLang="en-US" sz="2800">
              <a:solidFill>
                <a:schemeClr val="bg1"/>
              </a:solidFill>
            </a:endParaRPr>
          </a:p>
          <a:p>
            <a:r>
              <a:rPr lang="zh-CN" altLang="en-US" sz="2800">
                <a:solidFill>
                  <a:schemeClr val="bg1"/>
                </a:solidFill>
              </a:rPr>
              <a:t>};</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94055" y="358140"/>
            <a:ext cx="10570210" cy="829945"/>
          </a:xfrm>
          <a:prstGeom prst="rect">
            <a:avLst/>
          </a:prstGeom>
          <a:noFill/>
        </p:spPr>
        <p:txBody>
          <a:bodyPr wrap="square" rtlCol="0">
            <a:spAutoFit/>
          </a:bodyPr>
          <a:p>
            <a:r>
              <a:rPr lang="zh-CN" altLang="en-US" sz="2400">
                <a:solidFill>
                  <a:schemeClr val="bg1"/>
                </a:solidFill>
              </a:rPr>
              <a:t>如果我们需要保存tom的信息，我们就不再需要分别声明四个不同类型变量，而只需要使用结构体</a:t>
            </a:r>
            <a:r>
              <a:rPr lang="zh-CN" altLang="en-US"/>
              <a:t>类型直接声明结构体变量:</a:t>
            </a:r>
            <a:endParaRPr lang="zh-CN" altLang="en-US"/>
          </a:p>
        </p:txBody>
      </p:sp>
      <p:sp>
        <p:nvSpPr>
          <p:cNvPr id="6" name="文本框 5"/>
          <p:cNvSpPr txBox="1"/>
          <p:nvPr/>
        </p:nvSpPr>
        <p:spPr>
          <a:xfrm>
            <a:off x="788035" y="1188085"/>
            <a:ext cx="5160010" cy="460375"/>
          </a:xfrm>
          <a:prstGeom prst="rect">
            <a:avLst/>
          </a:prstGeom>
          <a:noFill/>
        </p:spPr>
        <p:txBody>
          <a:bodyPr wrap="square" rtlCol="0">
            <a:spAutoFit/>
          </a:bodyPr>
          <a:p>
            <a:r>
              <a:rPr lang="zh-CN" altLang="en-US" sz="2400">
                <a:solidFill>
                  <a:schemeClr val="bg1"/>
                </a:solidFill>
              </a:rPr>
              <a:t>struct person tom;</a:t>
            </a:r>
            <a:endParaRPr lang="zh-CN" altLang="en-US" sz="2400">
              <a:solidFill>
                <a:schemeClr val="bg1"/>
              </a:solidFill>
            </a:endParaRPr>
          </a:p>
        </p:txBody>
      </p:sp>
      <p:sp>
        <p:nvSpPr>
          <p:cNvPr id="7" name="文本框 6"/>
          <p:cNvSpPr txBox="1"/>
          <p:nvPr/>
        </p:nvSpPr>
        <p:spPr>
          <a:xfrm>
            <a:off x="788035" y="1648460"/>
            <a:ext cx="5312410" cy="2306955"/>
          </a:xfrm>
          <a:prstGeom prst="rect">
            <a:avLst/>
          </a:prstGeom>
          <a:noFill/>
        </p:spPr>
        <p:txBody>
          <a:bodyPr wrap="square" rtlCol="0">
            <a:spAutoFit/>
          </a:bodyPr>
          <a:p>
            <a:r>
              <a:rPr lang="zh-CN" altLang="en-US" sz="2400">
                <a:solidFill>
                  <a:schemeClr val="bg1"/>
                </a:solidFill>
              </a:rPr>
              <a:t>struct person tom = {</a:t>
            </a:r>
            <a:endParaRPr lang="zh-CN" altLang="en-US" sz="2400">
              <a:solidFill>
                <a:schemeClr val="bg1"/>
              </a:solidFill>
            </a:endParaRPr>
          </a:p>
          <a:p>
            <a:r>
              <a:rPr lang="zh-CN" altLang="en-US" sz="2400">
                <a:solidFill>
                  <a:schemeClr val="bg1"/>
                </a:solidFill>
              </a:rPr>
              <a:t>    "Tom Cruise",</a:t>
            </a:r>
            <a:endParaRPr lang="zh-CN" altLang="en-US" sz="2400">
              <a:solidFill>
                <a:schemeClr val="bg1"/>
              </a:solidFill>
            </a:endParaRPr>
          </a:p>
          <a:p>
            <a:r>
              <a:rPr lang="zh-CN" altLang="en-US" sz="2400">
                <a:solidFill>
                  <a:schemeClr val="bg1"/>
                </a:solidFill>
              </a:rPr>
              <a:t>    54,</a:t>
            </a:r>
            <a:endParaRPr lang="zh-CN" altLang="en-US" sz="2400">
              <a:solidFill>
                <a:schemeClr val="bg1"/>
              </a:solidFill>
            </a:endParaRPr>
          </a:p>
          <a:p>
            <a:r>
              <a:rPr lang="zh-CN" altLang="en-US" sz="2400">
                <a:solidFill>
                  <a:schemeClr val="bg1"/>
                </a:solidFill>
              </a:rPr>
              <a:t>    'm',</a:t>
            </a:r>
            <a:endParaRPr lang="zh-CN" altLang="en-US" sz="2400">
              <a:solidFill>
                <a:schemeClr val="bg1"/>
              </a:solidFill>
            </a:endParaRPr>
          </a:p>
          <a:p>
            <a:r>
              <a:rPr lang="zh-CN" altLang="en-US" sz="2400">
                <a:solidFill>
                  <a:schemeClr val="bg1"/>
                </a:solidFill>
              </a:rPr>
              <a:t>    170.18f</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p:txBody>
      </p:sp>
      <p:sp>
        <p:nvSpPr>
          <p:cNvPr id="8" name="文本框 7"/>
          <p:cNvSpPr txBox="1"/>
          <p:nvPr/>
        </p:nvSpPr>
        <p:spPr>
          <a:xfrm>
            <a:off x="788035" y="4415790"/>
            <a:ext cx="5727065" cy="2306955"/>
          </a:xfrm>
          <a:prstGeom prst="rect">
            <a:avLst/>
          </a:prstGeom>
          <a:noFill/>
        </p:spPr>
        <p:txBody>
          <a:bodyPr wrap="square" rtlCol="0">
            <a:spAutoFit/>
          </a:bodyPr>
          <a:p>
            <a:r>
              <a:rPr lang="zh-CN" altLang="en-US" sz="2400">
                <a:solidFill>
                  <a:schemeClr val="bg1"/>
                </a:solidFill>
              </a:rPr>
              <a:t>struct {</a:t>
            </a:r>
            <a:endParaRPr lang="zh-CN" altLang="en-US" sz="2400">
              <a:solidFill>
                <a:schemeClr val="bg1"/>
              </a:solidFill>
            </a:endParaRPr>
          </a:p>
          <a:p>
            <a:r>
              <a:rPr lang="zh-CN" altLang="en-US" sz="2400">
                <a:solidFill>
                  <a:schemeClr val="bg1"/>
                </a:solidFill>
              </a:rPr>
              <a:t>    char name[20];  // 姓名</a:t>
            </a:r>
            <a:endParaRPr lang="zh-CN" altLang="en-US" sz="2400">
              <a:solidFill>
                <a:schemeClr val="bg1"/>
              </a:solidFill>
            </a:endParaRPr>
          </a:p>
          <a:p>
            <a:r>
              <a:rPr lang="zh-CN" altLang="en-US" sz="2400">
                <a:solidFill>
                  <a:schemeClr val="bg1"/>
                </a:solidFill>
              </a:rPr>
              <a:t>    int age;        // 年龄</a:t>
            </a:r>
            <a:endParaRPr lang="zh-CN" altLang="en-US" sz="2400">
              <a:solidFill>
                <a:schemeClr val="bg1"/>
              </a:solidFill>
            </a:endParaRPr>
          </a:p>
          <a:p>
            <a:r>
              <a:rPr lang="zh-CN" altLang="en-US" sz="2400">
                <a:solidFill>
                  <a:schemeClr val="bg1"/>
                </a:solidFill>
              </a:rPr>
              <a:t>    char gender;    // 性别</a:t>
            </a:r>
            <a:endParaRPr lang="zh-CN" altLang="en-US" sz="2400">
              <a:solidFill>
                <a:schemeClr val="bg1"/>
              </a:solidFill>
            </a:endParaRPr>
          </a:p>
          <a:p>
            <a:r>
              <a:rPr lang="zh-CN" altLang="en-US" sz="2400">
                <a:solidFill>
                  <a:schemeClr val="bg1"/>
                </a:solidFill>
              </a:rPr>
              <a:t>    float height;   // 身高</a:t>
            </a:r>
            <a:endParaRPr lang="zh-CN" altLang="en-US" sz="2400">
              <a:solidFill>
                <a:schemeClr val="bg1"/>
              </a:solidFill>
            </a:endParaRPr>
          </a:p>
          <a:p>
            <a:r>
              <a:rPr lang="zh-CN" altLang="en-US" sz="2400">
                <a:solidFill>
                  <a:schemeClr val="bg1"/>
                </a:solidFill>
              </a:rPr>
              <a:t>} tom;</a:t>
            </a:r>
            <a:endParaRPr lang="zh-CN" altLang="en-US" sz="2400">
              <a:solidFill>
                <a:schemeClr val="bg1"/>
              </a:solidFill>
            </a:endParaRPr>
          </a:p>
        </p:txBody>
      </p:sp>
      <p:sp>
        <p:nvSpPr>
          <p:cNvPr id="9" name="文本框 8"/>
          <p:cNvSpPr txBox="1"/>
          <p:nvPr/>
        </p:nvSpPr>
        <p:spPr>
          <a:xfrm>
            <a:off x="788035" y="3955415"/>
            <a:ext cx="6482080" cy="460375"/>
          </a:xfrm>
          <a:prstGeom prst="rect">
            <a:avLst/>
          </a:prstGeom>
          <a:noFill/>
        </p:spPr>
        <p:txBody>
          <a:bodyPr wrap="square" rtlCol="0">
            <a:spAutoFit/>
          </a:bodyPr>
          <a:p>
            <a:r>
              <a:rPr lang="zh-CN" altLang="en-US" sz="2400">
                <a:solidFill>
                  <a:schemeClr val="bg1"/>
                </a:solidFill>
              </a:rPr>
              <a:t>我们也可以直接声明变量tom</a:t>
            </a:r>
            <a:endParaRPr lang="zh-CN"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729615" y="690245"/>
            <a:ext cx="5222240" cy="5692775"/>
          </a:xfrm>
          <a:prstGeom prst="rect">
            <a:avLst/>
          </a:prstGeom>
          <a:noFill/>
        </p:spPr>
        <p:txBody>
          <a:bodyPr wrap="square" rtlCol="0">
            <a:spAutoFit/>
          </a:bodyPr>
          <a:p>
            <a:r>
              <a:rPr lang="zh-CN" altLang="en-US" sz="2800">
                <a:solidFill>
                  <a:schemeClr val="bg1"/>
                </a:solidFill>
              </a:rPr>
              <a:t>结构体成员的访问</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两种方式 ： 直接访问。如：stu1. age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用指针访问。先定义指向结构体的指针：struct student *p;</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然后可以通过：(*p) . 成员变量   或  p-&gt;成员变量  来访问。//(结构体指针名).结构体成员元素名 都可以写成结构体指针名-&gt;结构体成员元素名。</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173" y="-32120"/>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5"/>
          <p:cNvSpPr txBox="1"/>
          <p:nvPr/>
        </p:nvSpPr>
        <p:spPr>
          <a:xfrm>
            <a:off x="474305" y="3645024"/>
            <a:ext cx="1896866" cy="646331"/>
          </a:xfrm>
          <a:prstGeom prst="rect">
            <a:avLst/>
          </a:prstGeom>
          <a:noFill/>
        </p:spPr>
        <p:txBody>
          <a:bodyPr wrap="none" rtlCol="0">
            <a:spAutoFit/>
          </a:bodyPr>
          <a:lstStyle/>
          <a:p>
            <a:r>
              <a:rPr lang="en-US" altLang="zh-CN" sz="3600" b="1" dirty="0" smtClean="0">
                <a:solidFill>
                  <a:srgbClr val="0070C0"/>
                </a:solidFill>
              </a:rPr>
              <a:t>Contents</a:t>
            </a:r>
            <a:endParaRPr lang="zh-CN" altLang="en-US" sz="3600" b="1" dirty="0">
              <a:solidFill>
                <a:srgbClr val="0070C0"/>
              </a:solidFill>
            </a:endParaRPr>
          </a:p>
        </p:txBody>
      </p:sp>
      <p:sp>
        <p:nvSpPr>
          <p:cNvPr id="20" name="TextBox 6"/>
          <p:cNvSpPr txBox="1"/>
          <p:nvPr/>
        </p:nvSpPr>
        <p:spPr>
          <a:xfrm>
            <a:off x="637908" y="2492896"/>
            <a:ext cx="1569660" cy="923330"/>
          </a:xfrm>
          <a:prstGeom prst="rect">
            <a:avLst/>
          </a:prstGeom>
          <a:solidFill>
            <a:srgbClr val="0070C0"/>
          </a:solidFill>
        </p:spPr>
        <p:txBody>
          <a:bodyPr wrap="non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目录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8" name="椭圆 7"/>
          <p:cNvSpPr/>
          <p:nvPr/>
        </p:nvSpPr>
        <p:spPr>
          <a:xfrm>
            <a:off x="6168008" y="2202309"/>
            <a:ext cx="216024" cy="21602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9" name="矩形 8"/>
          <p:cNvSpPr/>
          <p:nvPr/>
        </p:nvSpPr>
        <p:spPr>
          <a:xfrm>
            <a:off x="6600056" y="2132856"/>
            <a:ext cx="4032448" cy="35493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结构体定义</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a:xfrm>
            <a:off x="6168008" y="3138413"/>
            <a:ext cx="216024" cy="21602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1" name="矩形 10"/>
          <p:cNvSpPr/>
          <p:nvPr/>
        </p:nvSpPr>
        <p:spPr>
          <a:xfrm>
            <a:off x="6600056" y="3068960"/>
            <a:ext cx="4032448" cy="35493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typedef</a:t>
            </a:r>
            <a:r>
              <a:rPr lang="zh-CN" altLang="en-US" sz="2000" b="1" dirty="0" smtClean="0">
                <a:solidFill>
                  <a:schemeClr val="bg1"/>
                </a:solidFill>
                <a:latin typeface="微软雅黑" panose="020B0503020204020204" pitchFamily="34" charset="-122"/>
                <a:ea typeface="微软雅黑" panose="020B0503020204020204" pitchFamily="34" charset="-122"/>
              </a:rPr>
              <a:t>声明</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6168008" y="4074517"/>
            <a:ext cx="216024" cy="21602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3" name="矩形 12"/>
          <p:cNvSpPr/>
          <p:nvPr/>
        </p:nvSpPr>
        <p:spPr>
          <a:xfrm>
            <a:off x="6600056" y="4005064"/>
            <a:ext cx="4032448" cy="35493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结构体使用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椭圆 13"/>
          <p:cNvSpPr/>
          <p:nvPr/>
        </p:nvSpPr>
        <p:spPr>
          <a:xfrm>
            <a:off x="6168008" y="5010621"/>
            <a:ext cx="216024" cy="21602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5" name="矩形 14"/>
          <p:cNvSpPr/>
          <p:nvPr/>
        </p:nvSpPr>
        <p:spPr>
          <a:xfrm>
            <a:off x="6600056" y="4941168"/>
            <a:ext cx="4032448" cy="35493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结构体所需要的空间</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Effect transition="in" filter="fade">
                                      <p:cBhvr>
                                        <p:cTn id="20" dur="500"/>
                                        <p:tgtEl>
                                          <p:spTgt spid="1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par>
                          <p:cTn id="25" fill="hold">
                            <p:stCondLst>
                              <p:cond delay="2000"/>
                            </p:stCondLst>
                            <p:childTnLst>
                              <p:par>
                                <p:cTn id="26" presetID="2" presetClass="entr" presetSubtype="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1+#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6" presetClass="entr" presetSubtype="16"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500"/>
                                        <p:tgtEl>
                                          <p:spTgt spid="10"/>
                                        </p:tgtEl>
                                      </p:cBhvr>
                                    </p:animEffect>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6" presetClass="entr" presetSubtype="16"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circle(in)">
                                      <p:cBhvr>
                                        <p:cTn id="42" dur="500"/>
                                        <p:tgtEl>
                                          <p:spTgt spid="12"/>
                                        </p:tgtEl>
                                      </p:cBhvr>
                                    </p:animEffect>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1+#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6" presetClass="entr" presetSubtype="16"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circle(in)">
                                      <p:cBhvr>
                                        <p:cTn id="51" dur="500"/>
                                        <p:tgtEl>
                                          <p:spTgt spid="14"/>
                                        </p:tgtEl>
                                      </p:cBhvr>
                                    </p:animEffect>
                                  </p:childTnLst>
                                </p:cTn>
                              </p:par>
                            </p:childTnLst>
                          </p:cTn>
                        </p:par>
                        <p:par>
                          <p:cTn id="52" fill="hold">
                            <p:stCondLst>
                              <p:cond delay="5000"/>
                            </p:stCondLst>
                            <p:childTnLst>
                              <p:par>
                                <p:cTn id="53" presetID="2" presetClass="entr" presetSubtype="2"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p:bldP spid="20"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176898" y="3283471"/>
            <a:ext cx="2681605" cy="645160"/>
          </a:xfrm>
          <a:prstGeom prst="rect">
            <a:avLst/>
          </a:prstGeom>
          <a:solidFill>
            <a:srgbClr val="0070C0"/>
          </a:solidFill>
        </p:spPr>
        <p:txBody>
          <a:bodyPr wrap="none" rtlCol="0">
            <a:spAutoFit/>
          </a:bodyPr>
          <a:lstStyle/>
          <a:p>
            <a:pPr algn="l"/>
            <a:r>
              <a:rPr lang="zh-CN" altLang="en-US" sz="3600" b="1" dirty="0" smtClean="0">
                <a:solidFill>
                  <a:schemeClr val="bg1"/>
                </a:solidFill>
                <a:latin typeface="微软雅黑" panose="020B0503020204020204" pitchFamily="34" charset="-122"/>
                <a:ea typeface="微软雅黑" panose="020B0503020204020204" pitchFamily="34" charset="-122"/>
              </a:rPr>
              <a:t>L</a:t>
            </a:r>
            <a:r>
              <a:rPr lang="en-US" altLang="zh-CN" sz="3600" b="1" dirty="0" smtClean="0">
                <a:solidFill>
                  <a:schemeClr val="bg1"/>
                </a:solidFill>
                <a:latin typeface="微软雅黑" panose="020B0503020204020204" pitchFamily="34" charset="-122"/>
                <a:ea typeface="微软雅黑" panose="020B0503020204020204" pitchFamily="34" charset="-122"/>
              </a:rPr>
              <a:t>AST PART</a:t>
            </a:r>
            <a:endParaRPr lang="zh-CN" altLang="en-US" sz="36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结构体所需要的空间</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星空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 y="0"/>
            <a:ext cx="12192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20180129214827999"/>
          <p:cNvPicPr>
            <a:picLocks noChangeAspect="1"/>
          </p:cNvPicPr>
          <p:nvPr/>
        </p:nvPicPr>
        <p:blipFill>
          <a:blip r:embed="rId2"/>
          <a:stretch>
            <a:fillRect/>
          </a:stretch>
        </p:blipFill>
        <p:spPr>
          <a:xfrm>
            <a:off x="3724910" y="1066800"/>
            <a:ext cx="7450455" cy="4288790"/>
          </a:xfrm>
          <a:prstGeom prst="rect">
            <a:avLst/>
          </a:prstGeom>
        </p:spPr>
      </p:pic>
      <p:sp>
        <p:nvSpPr>
          <p:cNvPr id="5" name="文本框 4"/>
          <p:cNvSpPr txBox="1"/>
          <p:nvPr/>
        </p:nvSpPr>
        <p:spPr>
          <a:xfrm>
            <a:off x="591185" y="1332230"/>
            <a:ext cx="3000375" cy="4892675"/>
          </a:xfrm>
          <a:prstGeom prst="rect">
            <a:avLst/>
          </a:prstGeom>
          <a:noFill/>
        </p:spPr>
        <p:txBody>
          <a:bodyPr wrap="square" rtlCol="0">
            <a:spAutoFit/>
          </a:bodyPr>
          <a:p>
            <a:r>
              <a:rPr lang="zh-CN" altLang="en-US" sz="2400">
                <a:solidFill>
                  <a:schemeClr val="bg1"/>
                </a:solidFill>
              </a:rPr>
              <a:t>struct data_test {</a:t>
            </a:r>
            <a:endParaRPr lang="zh-CN" altLang="en-US" sz="2400">
              <a:solidFill>
                <a:schemeClr val="bg1"/>
              </a:solidFill>
            </a:endParaRPr>
          </a:p>
          <a:p>
            <a:r>
              <a:rPr lang="zh-CN" altLang="en-US" sz="2400">
                <a:solidFill>
                  <a:schemeClr val="bg1"/>
                </a:solidFill>
              </a:rPr>
              <a:t>	char a;</a:t>
            </a:r>
            <a:endParaRPr lang="zh-CN" altLang="en-US" sz="2400">
              <a:solidFill>
                <a:schemeClr val="bg1"/>
              </a:solidFill>
            </a:endParaRPr>
          </a:p>
          <a:p>
            <a:r>
              <a:rPr lang="zh-CN" altLang="en-US" sz="2400">
                <a:solidFill>
                  <a:schemeClr val="bg1"/>
                </a:solidFill>
              </a:rPr>
              <a:t>	short b;</a:t>
            </a:r>
            <a:endParaRPr lang="zh-CN" altLang="en-US" sz="2400">
              <a:solidFill>
                <a:schemeClr val="bg1"/>
              </a:solidFill>
            </a:endParaRPr>
          </a:p>
          <a:p>
            <a:r>
              <a:rPr lang="zh-CN" altLang="en-US" sz="2400">
                <a:solidFill>
                  <a:schemeClr val="bg1"/>
                </a:solidFill>
              </a:rPr>
              <a:t>	char c[2];</a:t>
            </a:r>
            <a:endParaRPr lang="zh-CN" altLang="en-US" sz="2400">
              <a:solidFill>
                <a:schemeClr val="bg1"/>
              </a:solidFill>
            </a:endParaRPr>
          </a:p>
          <a:p>
            <a:r>
              <a:rPr lang="zh-CN" altLang="en-US" sz="2400">
                <a:solidFill>
                  <a:schemeClr val="bg1"/>
                </a:solidFill>
              </a:rPr>
              <a:t>	double d;</a:t>
            </a:r>
            <a:endParaRPr lang="zh-CN" altLang="en-US" sz="2400">
              <a:solidFill>
                <a:schemeClr val="bg1"/>
              </a:solidFill>
            </a:endParaRPr>
          </a:p>
          <a:p>
            <a:r>
              <a:rPr lang="zh-CN" altLang="en-US" sz="2400">
                <a:solidFill>
                  <a:schemeClr val="bg1"/>
                </a:solidFill>
              </a:rPr>
              <a:t>	char e;</a:t>
            </a:r>
            <a:endParaRPr lang="zh-CN" altLang="en-US" sz="2400">
              <a:solidFill>
                <a:schemeClr val="bg1"/>
              </a:solidFill>
            </a:endParaRPr>
          </a:p>
          <a:p>
            <a:r>
              <a:rPr lang="zh-CN" altLang="en-US" sz="2400">
                <a:solidFill>
                  <a:schemeClr val="bg1"/>
                </a:solidFill>
              </a:rPr>
              <a:t>	int f;</a:t>
            </a:r>
            <a:endParaRPr lang="zh-CN" altLang="en-US" sz="2400">
              <a:solidFill>
                <a:schemeClr val="bg1"/>
              </a:solidFill>
            </a:endParaRPr>
          </a:p>
          <a:p>
            <a:r>
              <a:rPr lang="zh-CN" altLang="en-US" sz="2400">
                <a:solidFill>
                  <a:schemeClr val="bg1"/>
                </a:solidFill>
              </a:rPr>
              <a:t>	char g</a:t>
            </a:r>
            <a:endParaRPr lang="zh-CN" altLang="en-US" sz="2400">
              <a:solidFill>
                <a:schemeClr val="bg1"/>
              </a:solidFill>
            </a:endParaRPr>
          </a:p>
          <a:p>
            <a:r>
              <a:rPr lang="zh-CN" altLang="en-US" sz="2400">
                <a:solidFill>
                  <a:schemeClr val="bg1"/>
                </a:solidFill>
              </a:rPr>
              <a:t>} data;</a:t>
            </a:r>
            <a:endParaRPr lang="zh-CN" altLang="en-US" sz="2400">
              <a:solidFill>
                <a:schemeClr val="bg1"/>
              </a:solidFill>
            </a:endParaRPr>
          </a:p>
          <a:p>
            <a:r>
              <a:rPr lang="en-US" altLang="zh-CN" sz="2400">
                <a:solidFill>
                  <a:schemeClr val="bg1"/>
                </a:solidFill>
              </a:rPr>
              <a:t>//int</a:t>
            </a:r>
            <a:r>
              <a:rPr lang="zh-CN" altLang="en-US" sz="2400">
                <a:solidFill>
                  <a:schemeClr val="bg1"/>
                </a:solidFill>
              </a:rPr>
              <a:t>起始地址必须被</a:t>
            </a:r>
            <a:r>
              <a:rPr lang="en-US" altLang="zh-CN" sz="2400">
                <a:solidFill>
                  <a:schemeClr val="bg1"/>
                </a:solidFill>
              </a:rPr>
              <a:t>4</a:t>
            </a:r>
            <a:r>
              <a:rPr lang="zh-CN" altLang="en-US" sz="2400">
                <a:solidFill>
                  <a:schemeClr val="bg1"/>
                </a:solidFill>
              </a:rPr>
              <a:t>整除</a:t>
            </a:r>
            <a:endParaRPr lang="zh-CN" altLang="en-US" sz="2400">
              <a:solidFill>
                <a:schemeClr val="bg1"/>
              </a:solidFill>
            </a:endParaRPr>
          </a:p>
          <a:p>
            <a:r>
              <a:rPr lang="en-US" altLang="zh-CN" sz="2400">
                <a:solidFill>
                  <a:schemeClr val="bg1"/>
                </a:solidFill>
              </a:rPr>
              <a:t>//short</a:t>
            </a:r>
            <a:r>
              <a:rPr lang="zh-CN" altLang="en-US" sz="2400">
                <a:solidFill>
                  <a:schemeClr val="bg1"/>
                </a:solidFill>
              </a:rPr>
              <a:t>起始地址必须被</a:t>
            </a:r>
            <a:r>
              <a:rPr lang="en-US" altLang="zh-CN" sz="2400">
                <a:solidFill>
                  <a:schemeClr val="bg1"/>
                </a:solidFill>
              </a:rPr>
              <a:t>2</a:t>
            </a:r>
            <a:r>
              <a:rPr lang="zh-CN" altLang="en-US" sz="2400">
                <a:solidFill>
                  <a:schemeClr val="bg1"/>
                </a:solidFill>
              </a:rPr>
              <a:t>整除</a:t>
            </a:r>
            <a:endParaRPr lang="zh-CN" altLang="en-US" sz="2400">
              <a:solidFill>
                <a:schemeClr val="bg1"/>
              </a:solidFill>
            </a:endParaRPr>
          </a:p>
        </p:txBody>
      </p:sp>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58140" y="921385"/>
            <a:ext cx="6837045" cy="5015865"/>
          </a:xfrm>
          <a:prstGeom prst="rect">
            <a:avLst/>
          </a:prstGeom>
          <a:noFill/>
        </p:spPr>
        <p:txBody>
          <a:bodyPr wrap="square" rtlCol="0" anchor="t">
            <a:spAutoFit/>
          </a:bodyPr>
          <a:p>
            <a:r>
              <a:rPr lang="zh-CN" altLang="en-US" sz="3200">
                <a:solidFill>
                  <a:schemeClr val="bg1"/>
                </a:solidFill>
              </a:rPr>
              <a:t>struct person {</a:t>
            </a:r>
            <a:endParaRPr lang="zh-CN" altLang="en-US" sz="3200">
              <a:solidFill>
                <a:schemeClr val="bg1"/>
              </a:solidFill>
            </a:endParaRPr>
          </a:p>
          <a:p>
            <a:r>
              <a:rPr lang="zh-CN" altLang="en-US" sz="3200">
                <a:solidFill>
                  <a:schemeClr val="bg1"/>
                </a:solidFill>
              </a:rPr>
              <a:t>    char name[20]; //姓名  4个单元</a:t>
            </a:r>
            <a:endParaRPr lang="zh-CN" altLang="en-US" sz="3200">
              <a:solidFill>
                <a:schemeClr val="bg1"/>
              </a:solidFill>
            </a:endParaRPr>
          </a:p>
          <a:p>
            <a:r>
              <a:rPr lang="zh-CN" altLang="en-US" sz="3200">
                <a:solidFill>
                  <a:schemeClr val="bg1"/>
                </a:solidFill>
              </a:rPr>
              <a:t>    int age;       //年龄  1个单元 占用4个字节</a:t>
            </a:r>
            <a:endParaRPr lang="zh-CN" altLang="en-US" sz="3200">
              <a:solidFill>
                <a:schemeClr val="bg1"/>
              </a:solidFill>
            </a:endParaRPr>
          </a:p>
          <a:p>
            <a:r>
              <a:rPr lang="zh-CN" altLang="en-US" sz="3200">
                <a:solidFill>
                  <a:schemeClr val="bg1"/>
                </a:solidFill>
              </a:rPr>
              <a:t>    char gender;   //性别  1个单元 占用1个字节 浪费3个字节（如果够下一个存储则不再申请）</a:t>
            </a:r>
            <a:endParaRPr lang="zh-CN" altLang="en-US" sz="3200">
              <a:solidFill>
                <a:schemeClr val="bg1"/>
              </a:solidFill>
            </a:endParaRPr>
          </a:p>
          <a:p>
            <a:r>
              <a:rPr lang="zh-CN" altLang="en-US" sz="3200">
                <a:solidFill>
                  <a:schemeClr val="bg1"/>
                </a:solidFill>
              </a:rPr>
              <a:t>    float height;  //身高  1个单元 占用4个字节  不够存储再次申请1个单元</a:t>
            </a:r>
            <a:endParaRPr lang="zh-CN" altLang="en-US" sz="3200">
              <a:solidFill>
                <a:schemeClr val="bg1"/>
              </a:solidFill>
            </a:endParaRPr>
          </a:p>
          <a:p>
            <a:r>
              <a:rPr lang="zh-CN" altLang="en-US" sz="3200">
                <a:solidFill>
                  <a:schemeClr val="bg1"/>
                </a:solidFill>
              </a:rPr>
              <a:t>};</a:t>
            </a:r>
            <a:endParaRPr lang="zh-CN" altLang="en-US" sz="32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390650" y="612775"/>
            <a:ext cx="3783330" cy="5631180"/>
          </a:xfrm>
          <a:prstGeom prst="rect">
            <a:avLst/>
          </a:prstGeom>
          <a:noFill/>
        </p:spPr>
        <p:txBody>
          <a:bodyPr wrap="square" rtlCol="0">
            <a:spAutoFit/>
          </a:bodyPr>
          <a:p>
            <a:r>
              <a:rPr lang="zh-CN" altLang="en-US" sz="2400">
                <a:solidFill>
                  <a:schemeClr val="bg1"/>
                </a:solidFill>
              </a:rPr>
              <a:t>struct </a:t>
            </a:r>
            <a:r>
              <a:rPr lang="en-US" altLang="zh-CN" sz="2400">
                <a:solidFill>
                  <a:schemeClr val="bg1"/>
                </a:solidFill>
              </a:rPr>
              <a:t>x</a:t>
            </a:r>
            <a:r>
              <a:rPr lang="zh-CN" altLang="en-US" sz="2400">
                <a:solidFill>
                  <a:schemeClr val="bg1"/>
                </a:solidFill>
              </a:rPr>
              <a:t>1 {</a:t>
            </a:r>
            <a:endParaRPr lang="zh-CN" altLang="en-US" sz="2400">
              <a:solidFill>
                <a:schemeClr val="bg1"/>
              </a:solidFill>
            </a:endParaRPr>
          </a:p>
          <a:p>
            <a:r>
              <a:rPr lang="zh-CN" altLang="en-US" sz="2400">
                <a:solidFill>
                  <a:schemeClr val="bg1"/>
                </a:solidFill>
              </a:rPr>
              <a:t>    char a;   //1个单元</a:t>
            </a:r>
            <a:endParaRPr lang="zh-CN" altLang="en-US" sz="2400">
              <a:solidFill>
                <a:schemeClr val="bg1"/>
              </a:solidFill>
            </a:endParaRPr>
          </a:p>
          <a:p>
            <a:r>
              <a:rPr lang="zh-CN" altLang="en-US" sz="2400">
                <a:solidFill>
                  <a:schemeClr val="bg1"/>
                </a:solidFill>
              </a:rPr>
              <a:t>    char b;   //足够存储不再次申请</a:t>
            </a:r>
            <a:endParaRPr lang="zh-CN" altLang="en-US" sz="2400">
              <a:solidFill>
                <a:schemeClr val="bg1"/>
              </a:solidFill>
            </a:endParaRPr>
          </a:p>
          <a:p>
            <a:r>
              <a:rPr lang="zh-CN" altLang="en-US" sz="2400">
                <a:solidFill>
                  <a:schemeClr val="bg1"/>
                </a:solidFill>
              </a:rPr>
              <a:t>    int c;    //1个单元</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a:p>
            <a:r>
              <a:rPr lang="zh-CN" altLang="en-US" sz="2400">
                <a:solidFill>
                  <a:schemeClr val="bg1"/>
                </a:solidFill>
              </a:rPr>
              <a:t>8个字节</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struct </a:t>
            </a:r>
            <a:r>
              <a:rPr lang="en-US" altLang="zh-CN" sz="2400">
                <a:solidFill>
                  <a:schemeClr val="bg1"/>
                </a:solidFill>
              </a:rPr>
              <a:t>x</a:t>
            </a:r>
            <a:r>
              <a:rPr lang="zh-CN" altLang="en-US" sz="2400">
                <a:solidFill>
                  <a:schemeClr val="bg1"/>
                </a:solidFill>
              </a:rPr>
              <a:t>2 {</a:t>
            </a:r>
            <a:endParaRPr lang="zh-CN" altLang="en-US" sz="2400">
              <a:solidFill>
                <a:schemeClr val="bg1"/>
              </a:solidFill>
            </a:endParaRPr>
          </a:p>
          <a:p>
            <a:r>
              <a:rPr lang="zh-CN" altLang="en-US" sz="2400">
                <a:solidFill>
                  <a:schemeClr val="bg1"/>
                </a:solidFill>
              </a:rPr>
              <a:t>    char a;    //1个单元</a:t>
            </a:r>
            <a:endParaRPr lang="zh-CN" altLang="en-US" sz="2400">
              <a:solidFill>
                <a:schemeClr val="bg1"/>
              </a:solidFill>
            </a:endParaRPr>
          </a:p>
          <a:p>
            <a:r>
              <a:rPr lang="zh-CN" altLang="en-US" sz="2400">
                <a:solidFill>
                  <a:schemeClr val="bg1"/>
                </a:solidFill>
              </a:rPr>
              <a:t>    int c;     //1个单元  不够存储再次申请</a:t>
            </a:r>
            <a:endParaRPr lang="zh-CN" altLang="en-US" sz="2400">
              <a:solidFill>
                <a:schemeClr val="bg1"/>
              </a:solidFill>
            </a:endParaRPr>
          </a:p>
          <a:p>
            <a:r>
              <a:rPr lang="zh-CN" altLang="en-US" sz="2400">
                <a:solidFill>
                  <a:schemeClr val="bg1"/>
                </a:solidFill>
              </a:rPr>
              <a:t>    char b;    //1个单元</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a:p>
            <a:r>
              <a:rPr lang="zh-CN" altLang="en-US" sz="2400">
                <a:solidFill>
                  <a:schemeClr val="bg1"/>
                </a:solidFill>
              </a:rPr>
              <a:t>12个字节</a:t>
            </a:r>
            <a:endParaRPr lang="zh-CN" altLang="en-US" sz="24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07645" y="687705"/>
            <a:ext cx="8033385" cy="6000750"/>
          </a:xfrm>
          <a:prstGeom prst="rect">
            <a:avLst/>
          </a:prstGeom>
          <a:noFill/>
        </p:spPr>
        <p:txBody>
          <a:bodyPr wrap="square" rtlCol="0">
            <a:spAutoFit/>
          </a:bodyPr>
          <a:p>
            <a:r>
              <a:rPr lang="zh-CN" altLang="en-US" sz="2400">
                <a:solidFill>
                  <a:schemeClr val="bg1"/>
                </a:solidFill>
              </a:rPr>
              <a:t>Description</a:t>
            </a:r>
            <a:endParaRPr lang="zh-CN" altLang="en-US" sz="2400">
              <a:solidFill>
                <a:schemeClr val="bg1"/>
              </a:solidFill>
            </a:endParaRPr>
          </a:p>
          <a:p>
            <a:r>
              <a:rPr lang="zh-CN" altLang="en-US" sz="2400">
                <a:solidFill>
                  <a:schemeClr val="bg1"/>
                </a:solidFill>
              </a:rPr>
              <a:t>利用结构数组处理多个学生信息。给定若干个学生的信息，假设学生信息包括学号、姓名、3门课的成绩，计算每个学生的总分，并按要求进行输出。</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Input</a:t>
            </a:r>
            <a:endParaRPr lang="zh-CN" altLang="en-US" sz="2400">
              <a:solidFill>
                <a:schemeClr val="bg1"/>
              </a:solidFill>
            </a:endParaRPr>
          </a:p>
          <a:p>
            <a:r>
              <a:rPr lang="zh-CN" altLang="en-US" sz="2400">
                <a:solidFill>
                  <a:schemeClr val="bg1"/>
                </a:solidFill>
              </a:rPr>
              <a:t>先输入一个整数n，表示有n个学生的信息。</a:t>
            </a:r>
            <a:endParaRPr lang="zh-CN" altLang="en-US" sz="2400">
              <a:solidFill>
                <a:schemeClr val="bg1"/>
              </a:solidFill>
            </a:endParaRPr>
          </a:p>
          <a:p>
            <a:r>
              <a:rPr lang="zh-CN" altLang="en-US" sz="2400">
                <a:solidFill>
                  <a:schemeClr val="bg1"/>
                </a:solidFill>
              </a:rPr>
              <a:t>接着输入每个学生的学号、姓名以及3门课程的成绩。</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Output</a:t>
            </a:r>
            <a:endParaRPr lang="zh-CN" altLang="en-US" sz="2400">
              <a:solidFill>
                <a:schemeClr val="bg1"/>
              </a:solidFill>
            </a:endParaRPr>
          </a:p>
          <a:p>
            <a:r>
              <a:rPr lang="zh-CN" altLang="en-US" sz="2400">
                <a:solidFill>
                  <a:schemeClr val="bg1"/>
                </a:solidFill>
              </a:rPr>
              <a:t>输出每个学生的学号、姓名以及总分。每个学生的信息占据一行。</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HINT</a:t>
            </a:r>
            <a:endParaRPr lang="zh-CN" altLang="en-US" sz="2400">
              <a:solidFill>
                <a:schemeClr val="bg1"/>
              </a:solidFill>
            </a:endParaRPr>
          </a:p>
          <a:p>
            <a:r>
              <a:rPr lang="zh-CN" altLang="en-US" sz="2400">
                <a:solidFill>
                  <a:schemeClr val="bg1"/>
                </a:solidFill>
              </a:rPr>
              <a:t>假设学生人数不超过100人。学生姓名为长度不超过20的字符。</a:t>
            </a:r>
            <a:endParaRPr lang="zh-CN" altLang="en-US" sz="24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608455" y="427990"/>
            <a:ext cx="6772910" cy="6000750"/>
          </a:xfrm>
          <a:prstGeom prst="rect">
            <a:avLst/>
          </a:prstGeom>
          <a:noFill/>
        </p:spPr>
        <p:txBody>
          <a:bodyPr wrap="square" rtlCol="0">
            <a:spAutoFit/>
          </a:bodyPr>
          <a:p>
            <a:r>
              <a:rPr lang="zh-CN" altLang="en-US" sz="2400">
                <a:solidFill>
                  <a:schemeClr val="bg1"/>
                </a:solidFill>
              </a:rPr>
              <a:t>Sample Input</a:t>
            </a:r>
            <a:endParaRPr lang="zh-CN" altLang="en-US" sz="2400">
              <a:solidFill>
                <a:schemeClr val="bg1"/>
              </a:solidFill>
            </a:endParaRPr>
          </a:p>
          <a:p>
            <a:r>
              <a:rPr lang="zh-CN" altLang="en-US" sz="2400">
                <a:solidFill>
                  <a:schemeClr val="bg1"/>
                </a:solidFill>
              </a:rPr>
              <a:t>3</a:t>
            </a:r>
            <a:endParaRPr lang="zh-CN" altLang="en-US" sz="2400">
              <a:solidFill>
                <a:schemeClr val="bg1"/>
              </a:solidFill>
            </a:endParaRPr>
          </a:p>
          <a:p>
            <a:r>
              <a:rPr lang="zh-CN" altLang="en-US" sz="2400">
                <a:solidFill>
                  <a:schemeClr val="bg1"/>
                </a:solidFill>
              </a:rPr>
              <a:t>1101</a:t>
            </a:r>
            <a:endParaRPr lang="zh-CN" altLang="en-US" sz="2400">
              <a:solidFill>
                <a:schemeClr val="bg1"/>
              </a:solidFill>
            </a:endParaRPr>
          </a:p>
          <a:p>
            <a:r>
              <a:rPr lang="zh-CN" altLang="en-US" sz="2400">
                <a:solidFill>
                  <a:schemeClr val="bg1"/>
                </a:solidFill>
              </a:rPr>
              <a:t>peter chen</a:t>
            </a:r>
            <a:endParaRPr lang="zh-CN" altLang="en-US" sz="2400">
              <a:solidFill>
                <a:schemeClr val="bg1"/>
              </a:solidFill>
            </a:endParaRPr>
          </a:p>
          <a:p>
            <a:r>
              <a:rPr lang="zh-CN" altLang="en-US" sz="2400">
                <a:solidFill>
                  <a:schemeClr val="bg1"/>
                </a:solidFill>
              </a:rPr>
              <a:t>90 91 92</a:t>
            </a:r>
            <a:endParaRPr lang="zh-CN" altLang="en-US" sz="2400">
              <a:solidFill>
                <a:schemeClr val="bg1"/>
              </a:solidFill>
            </a:endParaRPr>
          </a:p>
          <a:p>
            <a:r>
              <a:rPr lang="zh-CN" altLang="en-US" sz="2400">
                <a:solidFill>
                  <a:schemeClr val="bg1"/>
                </a:solidFill>
              </a:rPr>
              <a:t>1102</a:t>
            </a:r>
            <a:endParaRPr lang="zh-CN" altLang="en-US" sz="2400">
              <a:solidFill>
                <a:schemeClr val="bg1"/>
              </a:solidFill>
            </a:endParaRPr>
          </a:p>
          <a:p>
            <a:r>
              <a:rPr lang="zh-CN" altLang="en-US" sz="2400">
                <a:solidFill>
                  <a:schemeClr val="bg1"/>
                </a:solidFill>
              </a:rPr>
              <a:t>susan wang</a:t>
            </a:r>
            <a:endParaRPr lang="zh-CN" altLang="en-US" sz="2400">
              <a:solidFill>
                <a:schemeClr val="bg1"/>
              </a:solidFill>
            </a:endParaRPr>
          </a:p>
          <a:p>
            <a:r>
              <a:rPr lang="zh-CN" altLang="en-US" sz="2400">
                <a:solidFill>
                  <a:schemeClr val="bg1"/>
                </a:solidFill>
              </a:rPr>
              <a:t>87 88 89</a:t>
            </a:r>
            <a:endParaRPr lang="zh-CN" altLang="en-US" sz="2400">
              <a:solidFill>
                <a:schemeClr val="bg1"/>
              </a:solidFill>
            </a:endParaRPr>
          </a:p>
          <a:p>
            <a:r>
              <a:rPr lang="zh-CN" altLang="en-US" sz="2400">
                <a:solidFill>
                  <a:schemeClr val="bg1"/>
                </a:solidFill>
              </a:rPr>
              <a:t>1103</a:t>
            </a:r>
            <a:endParaRPr lang="zh-CN" altLang="en-US" sz="2400">
              <a:solidFill>
                <a:schemeClr val="bg1"/>
              </a:solidFill>
            </a:endParaRPr>
          </a:p>
          <a:p>
            <a:r>
              <a:rPr lang="zh-CN" altLang="en-US" sz="2400">
                <a:solidFill>
                  <a:schemeClr val="bg1"/>
                </a:solidFill>
              </a:rPr>
              <a:t>anney li</a:t>
            </a:r>
            <a:endParaRPr lang="zh-CN" altLang="en-US" sz="2400">
              <a:solidFill>
                <a:schemeClr val="bg1"/>
              </a:solidFill>
            </a:endParaRPr>
          </a:p>
          <a:p>
            <a:r>
              <a:rPr lang="zh-CN" altLang="en-US" sz="2400">
                <a:solidFill>
                  <a:schemeClr val="bg1"/>
                </a:solidFill>
              </a:rPr>
              <a:t>86 85 84</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Sample Output</a:t>
            </a:r>
            <a:endParaRPr lang="zh-CN" altLang="en-US" sz="2400">
              <a:solidFill>
                <a:schemeClr val="bg1"/>
              </a:solidFill>
            </a:endParaRPr>
          </a:p>
          <a:p>
            <a:r>
              <a:rPr lang="zh-CN" altLang="en-US" sz="2400">
                <a:solidFill>
                  <a:schemeClr val="bg1"/>
                </a:solidFill>
              </a:rPr>
              <a:t>1101 peter chen 273</a:t>
            </a:r>
            <a:endParaRPr lang="zh-CN" altLang="en-US" sz="2400">
              <a:solidFill>
                <a:schemeClr val="bg1"/>
              </a:solidFill>
            </a:endParaRPr>
          </a:p>
          <a:p>
            <a:r>
              <a:rPr lang="zh-CN" altLang="en-US" sz="2400">
                <a:solidFill>
                  <a:schemeClr val="bg1"/>
                </a:solidFill>
              </a:rPr>
              <a:t>1102 susan wang 264</a:t>
            </a:r>
            <a:endParaRPr lang="zh-CN" altLang="en-US" sz="2400">
              <a:solidFill>
                <a:schemeClr val="bg1"/>
              </a:solidFill>
            </a:endParaRPr>
          </a:p>
          <a:p>
            <a:r>
              <a:rPr lang="zh-CN" altLang="en-US" sz="2400">
                <a:solidFill>
                  <a:schemeClr val="bg1"/>
                </a:solidFill>
              </a:rPr>
              <a:t>1103 anney li 255</a:t>
            </a:r>
            <a:endParaRPr lang="zh-CN" altLang="en-US" sz="24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3" name="矩形 2"/>
          <p:cNvSpPr/>
          <p:nvPr/>
        </p:nvSpPr>
        <p:spPr>
          <a:xfrm>
            <a:off x="4439816" y="2708920"/>
            <a:ext cx="3877985" cy="1569660"/>
          </a:xfrm>
          <a:prstGeom prst="rect">
            <a:avLst/>
          </a:prstGeom>
        </p:spPr>
        <p:txBody>
          <a:bodyPr wrap="none">
            <a:spAutoFit/>
          </a:bodyPr>
          <a:lstStyle/>
          <a:p>
            <a:r>
              <a:rPr lang="zh-CN" altLang="en-US" sz="9600" b="1" dirty="0" smtClean="0">
                <a:solidFill>
                  <a:schemeClr val="bg1"/>
                </a:solidFill>
                <a:latin typeface="微软雅黑" panose="020B0503020204020204" pitchFamily="34" charset="-122"/>
                <a:ea typeface="微软雅黑" panose="020B0503020204020204" pitchFamily="34" charset="-122"/>
              </a:rPr>
              <a:t>谢谢！</a:t>
            </a:r>
            <a:endParaRPr lang="zh-CN" altLang="en-US" sz="9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196583" y="3314586"/>
            <a:ext cx="2642870" cy="583565"/>
          </a:xfrm>
          <a:prstGeom prst="rect">
            <a:avLst/>
          </a:prstGeom>
          <a:solidFill>
            <a:srgbClr val="0070C0"/>
          </a:solidFill>
        </p:spPr>
        <p:txBody>
          <a:bodyPr wrap="none" rtlCol="0">
            <a:spAutoFit/>
          </a:bodyPr>
          <a:lstStyle/>
          <a:p>
            <a:pPr algn="l"/>
            <a:r>
              <a:rPr sz="3200" b="1" dirty="0" smtClean="0">
                <a:solidFill>
                  <a:schemeClr val="bg1"/>
                </a:solidFill>
                <a:latin typeface="微软雅黑" panose="020B0503020204020204" pitchFamily="34" charset="-122"/>
                <a:ea typeface="微软雅黑" panose="020B0503020204020204" pitchFamily="34" charset="-122"/>
              </a:rPr>
              <a:t>F</a:t>
            </a:r>
            <a:r>
              <a:rPr lang="en-US" sz="3200" b="1" dirty="0" smtClean="0">
                <a:solidFill>
                  <a:schemeClr val="bg1"/>
                </a:solidFill>
                <a:latin typeface="微软雅黑" panose="020B0503020204020204" pitchFamily="34" charset="-122"/>
                <a:ea typeface="微软雅黑" panose="020B0503020204020204" pitchFamily="34" charset="-122"/>
              </a:rPr>
              <a:t>OREWORD</a:t>
            </a:r>
            <a:endParaRPr sz="32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结构体的作用</a:t>
            </a:r>
            <a:endParaRPr lang="en-US" altLang="zh-CN"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蓝色地球"/>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4763"/>
            <a:ext cx="12199937"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等腰三角形 10"/>
          <p:cNvSpPr/>
          <p:nvPr/>
        </p:nvSpPr>
        <p:spPr>
          <a:xfrm rot="16200000">
            <a:off x="1932782" y="1431131"/>
            <a:ext cx="344488" cy="250825"/>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等腰三角形 11"/>
          <p:cNvSpPr/>
          <p:nvPr/>
        </p:nvSpPr>
        <p:spPr>
          <a:xfrm rot="10800000">
            <a:off x="1065213" y="620713"/>
            <a:ext cx="1358900" cy="1171575"/>
          </a:xfrm>
          <a:prstGeom prst="triangl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p:cNvSpPr/>
          <p:nvPr/>
        </p:nvSpPr>
        <p:spPr>
          <a:xfrm>
            <a:off x="1158875" y="976630"/>
            <a:ext cx="1172210" cy="460375"/>
          </a:xfrm>
          <a:prstGeom prst="rect">
            <a:avLst/>
          </a:prstGeom>
          <a:solidFill>
            <a:srgbClr val="020308"/>
          </a:solidFill>
        </p:spPr>
        <p:txBody>
          <a:bodyPr wrap="square">
            <a:spAutoFit/>
          </a:bodyPr>
          <a:lstStyle/>
          <a:p>
            <a:pPr eaLnBrk="1" hangingPunct="1">
              <a:defRPr/>
            </a:pPr>
            <a:r>
              <a:rPr kumimoji="1" lang="zh-CN" altLang="en-US" sz="2400" b="1" dirty="0">
                <a:solidFill>
                  <a:schemeClr val="bg1">
                    <a:lumMod val="95000"/>
                  </a:schemeClr>
                </a:solidFill>
                <a:latin typeface="微软雅黑" panose="020B0503020204020204" pitchFamily="34" charset="-122"/>
                <a:ea typeface="微软雅黑" panose="020B0503020204020204" pitchFamily="34" charset="-122"/>
              </a:rPr>
              <a:t>结构体</a:t>
            </a:r>
            <a:endParaRPr kumimoji="1"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任意多边形 23"/>
          <p:cNvSpPr/>
          <p:nvPr/>
        </p:nvSpPr>
        <p:spPr>
          <a:xfrm>
            <a:off x="22225" y="-4763"/>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平行四边形 3"/>
          <p:cNvSpPr/>
          <p:nvPr/>
        </p:nvSpPr>
        <p:spPr>
          <a:xfrm rot="14109135">
            <a:off x="2715419" y="-2291556"/>
            <a:ext cx="1087437" cy="8531225"/>
          </a:xfrm>
          <a:custGeom>
            <a:avLst/>
            <a:gdLst>
              <a:gd name="connsiteX0" fmla="*/ 0 w 1219295"/>
              <a:gd name="connsiteY0" fmla="*/ 8482573 h 8482573"/>
              <a:gd name="connsiteX1" fmla="*/ 304824 w 1219295"/>
              <a:gd name="connsiteY1" fmla="*/ 0 h 8482573"/>
              <a:gd name="connsiteX2" fmla="*/ 1219295 w 1219295"/>
              <a:gd name="connsiteY2" fmla="*/ 0 h 8482573"/>
              <a:gd name="connsiteX3" fmla="*/ 914471 w 1219295"/>
              <a:gd name="connsiteY3" fmla="*/ 8482573 h 8482573"/>
              <a:gd name="connsiteX4" fmla="*/ 0 w 1219295"/>
              <a:gd name="connsiteY4" fmla="*/ 8482573 h 8482573"/>
              <a:gd name="connsiteX0-1" fmla="*/ 0 w 1157262"/>
              <a:gd name="connsiteY0-2" fmla="*/ 8482573 h 8482573"/>
              <a:gd name="connsiteX1-3" fmla="*/ 304824 w 1157262"/>
              <a:gd name="connsiteY1-4" fmla="*/ 0 h 8482573"/>
              <a:gd name="connsiteX2-5" fmla="*/ 1157262 w 1157262"/>
              <a:gd name="connsiteY2-6" fmla="*/ 787400 h 8482573"/>
              <a:gd name="connsiteX3-7" fmla="*/ 914471 w 1157262"/>
              <a:gd name="connsiteY3-8" fmla="*/ 8482573 h 8482573"/>
              <a:gd name="connsiteX4-9" fmla="*/ 0 w 1157262"/>
              <a:gd name="connsiteY4-10" fmla="*/ 8482573 h 8482573"/>
              <a:gd name="connsiteX0-11" fmla="*/ 0 w 1157262"/>
              <a:gd name="connsiteY0-12" fmla="*/ 8340777 h 8340777"/>
              <a:gd name="connsiteX1-13" fmla="*/ 246615 w 1157262"/>
              <a:gd name="connsiteY1-14" fmla="*/ 0 h 8340777"/>
              <a:gd name="connsiteX2-15" fmla="*/ 1157262 w 1157262"/>
              <a:gd name="connsiteY2-16" fmla="*/ 645604 h 8340777"/>
              <a:gd name="connsiteX3-17" fmla="*/ 914471 w 1157262"/>
              <a:gd name="connsiteY3-18" fmla="*/ 8340777 h 8340777"/>
              <a:gd name="connsiteX4-19" fmla="*/ 0 w 1157262"/>
              <a:gd name="connsiteY4-20" fmla="*/ 8340777 h 8340777"/>
              <a:gd name="connsiteX0-21" fmla="*/ 0 w 1157262"/>
              <a:gd name="connsiteY0-22" fmla="*/ 8340777 h 8340777"/>
              <a:gd name="connsiteX1-23" fmla="*/ 246615 w 1157262"/>
              <a:gd name="connsiteY1-24" fmla="*/ 0 h 8340777"/>
              <a:gd name="connsiteX2-25" fmla="*/ 1157262 w 1157262"/>
              <a:gd name="connsiteY2-26" fmla="*/ 645604 h 8340777"/>
              <a:gd name="connsiteX3-27" fmla="*/ 939204 w 1157262"/>
              <a:gd name="connsiteY3-28" fmla="*/ 7345081 h 8340777"/>
              <a:gd name="connsiteX4-29" fmla="*/ 0 w 1157262"/>
              <a:gd name="connsiteY4-30" fmla="*/ 8340777 h 8340777"/>
              <a:gd name="connsiteX0-31" fmla="*/ 0 w 1087319"/>
              <a:gd name="connsiteY0-32" fmla="*/ 8531283 h 8531283"/>
              <a:gd name="connsiteX1-33" fmla="*/ 176672 w 1087319"/>
              <a:gd name="connsiteY1-34" fmla="*/ 0 h 8531283"/>
              <a:gd name="connsiteX2-35" fmla="*/ 1087319 w 1087319"/>
              <a:gd name="connsiteY2-36" fmla="*/ 645604 h 8531283"/>
              <a:gd name="connsiteX3-37" fmla="*/ 869261 w 1087319"/>
              <a:gd name="connsiteY3-38" fmla="*/ 7345081 h 8531283"/>
              <a:gd name="connsiteX4-39" fmla="*/ 0 w 1087319"/>
              <a:gd name="connsiteY4-40" fmla="*/ 8531283 h 85312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7319" h="8531283">
                <a:moveTo>
                  <a:pt x="0" y="8531283"/>
                </a:moveTo>
                <a:lnTo>
                  <a:pt x="176672" y="0"/>
                </a:lnTo>
                <a:lnTo>
                  <a:pt x="1087319" y="645604"/>
                </a:lnTo>
                <a:lnTo>
                  <a:pt x="869261" y="7345081"/>
                </a:lnTo>
                <a:lnTo>
                  <a:pt x="0" y="8531283"/>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7" name="矩形 1"/>
          <p:cNvSpPr>
            <a:spLocks noChangeArrowheads="1"/>
          </p:cNvSpPr>
          <p:nvPr/>
        </p:nvSpPr>
        <p:spPr bwMode="auto">
          <a:xfrm>
            <a:off x="6353810" y="1792605"/>
            <a:ext cx="29083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8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8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8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8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8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8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8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8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80604020202020204" pitchFamily="34" charset="0"/>
              <a:buChar char="•"/>
              <a:defRPr>
                <a:solidFill>
                  <a:schemeClr val="tx1"/>
                </a:solidFill>
                <a:latin typeface="Calibri" panose="020F0502020204030204" charset="0"/>
                <a:ea typeface="宋体" pitchFamily="2" charset="-122"/>
              </a:defRPr>
            </a:lvl9pPr>
          </a:lstStyle>
          <a:p>
            <a:pPr algn="l" eaLnBrk="1" hangingPunct="1">
              <a:lnSpc>
                <a:spcPct val="100000"/>
              </a:lnSpc>
              <a:spcBef>
                <a:spcPct val="0"/>
              </a:spcBef>
              <a:buFontTx/>
              <a:buNone/>
            </a:pPr>
            <a:r>
              <a:rPr lang="en-US" altLang="zh-CN">
                <a:solidFill>
                  <a:srgbClr val="92D050"/>
                </a:solidFill>
                <a:latin typeface="Arial" panose="02080604020202020204" pitchFamily="34" charset="0"/>
              </a:rPr>
              <a:t>INTRODUCTION</a:t>
            </a:r>
            <a:endParaRPr lang="en-US" altLang="zh-CN">
              <a:solidFill>
                <a:srgbClr val="92D050"/>
              </a:solidFill>
              <a:latin typeface="Arial" panose="02080604020202020204" pitchFamily="34" charset="0"/>
            </a:endParaRPr>
          </a:p>
        </p:txBody>
      </p:sp>
      <p:sp>
        <p:nvSpPr>
          <p:cNvPr id="28" name="矩形 27"/>
          <p:cNvSpPr/>
          <p:nvPr/>
        </p:nvSpPr>
        <p:spPr>
          <a:xfrm>
            <a:off x="4079875" y="2876550"/>
            <a:ext cx="7777163" cy="1198880"/>
          </a:xfrm>
          <a:prstGeom prst="rect">
            <a:avLst/>
          </a:prstGeom>
        </p:spPr>
        <p:txBody>
          <a:bodyPr>
            <a:spAutoFit/>
          </a:bodyPr>
          <a:lstStyle/>
          <a:p>
            <a:pPr eaLnBrk="1" hangingPunct="1">
              <a:defRPr/>
            </a:pPr>
            <a:r>
              <a:rPr lang="zh-CN" altLang="en-US" sz="2400" b="1" dirty="0">
                <a:solidFill>
                  <a:srgbClr val="FFFFFF"/>
                </a:solidFill>
                <a:uFillTx/>
              </a:rPr>
              <a:t>引言：用来描述对象特征的各类信息， 例如公司或用户信息，通常会被整合成记录。记录可以使相似对象的信息组织，表示与存储变得轻松。</a:t>
            </a:r>
            <a:endParaRPr lang="zh-CN" altLang="en-US" sz="2400" b="1" dirty="0">
              <a:solidFill>
                <a:srgbClr val="FFFFFF"/>
              </a:solidFill>
              <a:uFillTx/>
            </a:endParaRPr>
          </a:p>
        </p:txBody>
      </p:sp>
      <p:sp>
        <p:nvSpPr>
          <p:cNvPr id="29" name="矩形 28"/>
          <p:cNvSpPr/>
          <p:nvPr/>
        </p:nvSpPr>
        <p:spPr>
          <a:xfrm>
            <a:off x="4079875" y="4421188"/>
            <a:ext cx="7777163" cy="1198880"/>
          </a:xfrm>
          <a:prstGeom prst="rect">
            <a:avLst/>
          </a:prstGeom>
        </p:spPr>
        <p:txBody>
          <a:bodyPr>
            <a:spAutoFit/>
          </a:bodyPr>
          <a:lstStyle/>
          <a:p>
            <a:pPr eaLnBrk="1" hangingPunct="1">
              <a:defRPr/>
            </a:pPr>
            <a:r>
              <a:rPr lang="zh-CN" altLang="en-US" sz="2400" dirty="0">
                <a:solidFill>
                  <a:schemeClr val="bg1"/>
                </a:solidFill>
              </a:rPr>
              <a:t>以日期为例：定义一天的日期要定义3个变量，如果要使定义第二个日期而不改变第一个日期的记录，要再次进行定义</a:t>
            </a:r>
            <a:endParaRPr lang="zh-CN" altLang="en-US" sz="2400" dirty="0">
              <a:solidFill>
                <a:schemeClr val="bg1"/>
              </a:solidFill>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9225" y="995680"/>
            <a:ext cx="6141085" cy="5262245"/>
          </a:xfrm>
          <a:prstGeom prst="rect">
            <a:avLst/>
          </a:prstGeom>
          <a:noFill/>
        </p:spPr>
        <p:txBody>
          <a:bodyPr wrap="square" rtlCol="0">
            <a:spAutoFit/>
          </a:bodyPr>
          <a:p>
            <a:r>
              <a:rPr lang="zh-CN" altLang="en-US" sz="2400">
                <a:solidFill>
                  <a:schemeClr val="tx1"/>
                </a:solidFill>
              </a:rPr>
              <a:t>#include &lt;stdio.h&gt;</a:t>
            </a:r>
            <a:endParaRPr lang="zh-CN" altLang="en-US" sz="2400">
              <a:solidFill>
                <a:schemeClr val="tx1"/>
              </a:solidFill>
            </a:endParaRPr>
          </a:p>
          <a:p>
            <a:endParaRPr lang="zh-CN" altLang="en-US" sz="2400">
              <a:solidFill>
                <a:schemeClr val="tx1"/>
              </a:solidFill>
            </a:endParaRPr>
          </a:p>
          <a:p>
            <a:r>
              <a:rPr lang="zh-CN" altLang="en-US" sz="2400">
                <a:solidFill>
                  <a:schemeClr val="tx1"/>
                </a:solidFill>
              </a:rPr>
              <a:t>int main() {</a:t>
            </a:r>
            <a:endParaRPr lang="zh-CN" altLang="en-US" sz="2400">
              <a:solidFill>
                <a:schemeClr val="tx1"/>
              </a:solidFill>
            </a:endParaRPr>
          </a:p>
          <a:p>
            <a:r>
              <a:rPr lang="zh-CN" altLang="en-US" sz="2400">
                <a:solidFill>
                  <a:schemeClr val="tx1"/>
                </a:solidFill>
              </a:rPr>
              <a:t>    int x, y, c;</a:t>
            </a:r>
            <a:endParaRPr lang="zh-CN" altLang="en-US" sz="2400">
              <a:solidFill>
                <a:schemeClr val="tx1"/>
              </a:solidFill>
            </a:endParaRPr>
          </a:p>
          <a:p>
            <a:r>
              <a:rPr lang="zh-CN" altLang="en-US" sz="2400">
                <a:solidFill>
                  <a:schemeClr val="tx1"/>
                </a:solidFill>
              </a:rPr>
              <a:t>    scanf("%d %d", &amp;x, &amp;y);</a:t>
            </a:r>
            <a:endParaRPr lang="zh-CN" altLang="en-US" sz="2400">
              <a:solidFill>
                <a:schemeClr val="tx1"/>
              </a:solidFill>
            </a:endParaRPr>
          </a:p>
          <a:p>
            <a:r>
              <a:rPr lang="zh-CN" altLang="en-US" sz="2400">
                <a:solidFill>
                  <a:schemeClr val="tx1"/>
                </a:solidFill>
              </a:rPr>
              <a:t>    c = x + y;</a:t>
            </a:r>
            <a:endParaRPr lang="zh-CN" altLang="en-US" sz="2400">
              <a:solidFill>
                <a:schemeClr val="tx1"/>
              </a:solidFill>
            </a:endParaRPr>
          </a:p>
          <a:p>
            <a:r>
              <a:rPr lang="zh-CN" altLang="en-US" sz="2400">
                <a:solidFill>
                  <a:schemeClr val="tx1"/>
                </a:solidFill>
              </a:rPr>
              <a:t>    printf("c1 = %d + %d = %d\n", x, y, c);</a:t>
            </a:r>
            <a:endParaRPr lang="zh-CN" altLang="en-US" sz="2400">
              <a:solidFill>
                <a:schemeClr val="tx1"/>
              </a:solidFill>
            </a:endParaRPr>
          </a:p>
          <a:p>
            <a:r>
              <a:rPr lang="zh-CN" altLang="en-US" sz="2400">
                <a:solidFill>
                  <a:schemeClr val="tx1"/>
                </a:solidFill>
              </a:rPr>
              <a:t>    int x2, y2, c2;</a:t>
            </a:r>
            <a:endParaRPr lang="zh-CN" altLang="en-US" sz="2400">
              <a:solidFill>
                <a:schemeClr val="tx1"/>
              </a:solidFill>
            </a:endParaRPr>
          </a:p>
          <a:p>
            <a:r>
              <a:rPr lang="zh-CN" altLang="en-US" sz="2400">
                <a:solidFill>
                  <a:schemeClr val="tx1"/>
                </a:solidFill>
              </a:rPr>
              <a:t>    scanf("%d%d", &amp;x2, &amp;y2);</a:t>
            </a:r>
            <a:endParaRPr lang="zh-CN" altLang="en-US" sz="2400">
              <a:solidFill>
                <a:schemeClr val="tx1"/>
              </a:solidFill>
            </a:endParaRPr>
          </a:p>
          <a:p>
            <a:r>
              <a:rPr lang="zh-CN" altLang="en-US" sz="2400">
                <a:solidFill>
                  <a:schemeClr val="tx1"/>
                </a:solidFill>
              </a:rPr>
              <a:t>    c2 = x2 + y2;</a:t>
            </a:r>
            <a:endParaRPr lang="zh-CN" altLang="en-US" sz="2400">
              <a:solidFill>
                <a:schemeClr val="tx1"/>
              </a:solidFill>
            </a:endParaRPr>
          </a:p>
          <a:p>
            <a:r>
              <a:rPr lang="zh-CN" altLang="en-US" sz="2400">
                <a:solidFill>
                  <a:schemeClr val="tx1"/>
                </a:solidFill>
              </a:rPr>
              <a:t>    printf("c2 = %d + %d = %d\n", x2, y2, c2);</a:t>
            </a:r>
            <a:endParaRPr lang="zh-CN" altLang="en-US" sz="2400">
              <a:solidFill>
                <a:schemeClr val="tx1"/>
              </a:solidFill>
            </a:endParaRPr>
          </a:p>
          <a:p>
            <a:r>
              <a:rPr lang="zh-CN" altLang="en-US" sz="2400">
                <a:solidFill>
                  <a:schemeClr val="tx1"/>
                </a:solidFill>
              </a:rPr>
              <a:t>    printf("max = %d\n", c &gt; c2 ? c : c2);</a:t>
            </a:r>
            <a:endParaRPr lang="zh-CN" altLang="en-US" sz="2400">
              <a:solidFill>
                <a:schemeClr val="tx1"/>
              </a:solidFill>
            </a:endParaRPr>
          </a:p>
          <a:p>
            <a:r>
              <a:rPr lang="zh-CN" altLang="en-US" sz="2400">
                <a:solidFill>
                  <a:schemeClr val="tx1"/>
                </a:solidFill>
              </a:rPr>
              <a:t>    return 0;</a:t>
            </a:r>
            <a:endParaRPr lang="zh-CN" altLang="en-US" sz="2400">
              <a:solidFill>
                <a:schemeClr val="tx1"/>
              </a:solidFill>
            </a:endParaRPr>
          </a:p>
          <a:p>
            <a:r>
              <a:rPr lang="zh-CN" altLang="en-US" sz="2400">
                <a:solidFill>
                  <a:schemeClr val="tx1"/>
                </a:solidFill>
              </a:rPr>
              <a:t>}</a:t>
            </a:r>
            <a:endParaRPr lang="zh-CN" altLang="en-US" sz="2400">
              <a:solidFill>
                <a:schemeClr val="tx1"/>
              </a:solidFill>
            </a:endParaRPr>
          </a:p>
        </p:txBody>
      </p:sp>
      <p:sp>
        <p:nvSpPr>
          <p:cNvPr id="3" name="文本框 2"/>
          <p:cNvSpPr txBox="1"/>
          <p:nvPr/>
        </p:nvSpPr>
        <p:spPr>
          <a:xfrm>
            <a:off x="6090920" y="395605"/>
            <a:ext cx="6266180" cy="6462395"/>
          </a:xfrm>
          <a:prstGeom prst="rect">
            <a:avLst/>
          </a:prstGeom>
          <a:noFill/>
        </p:spPr>
        <p:txBody>
          <a:bodyPr wrap="square" rtlCol="0">
            <a:spAutoFit/>
          </a:bodyPr>
          <a:p>
            <a:r>
              <a:rPr lang="zh-CN" altLang="en-US">
                <a:solidFill>
                  <a:schemeClr val="tx1"/>
                </a:solidFill>
              </a:rPr>
              <a:t>#include &lt;stdio.h&gt;</a:t>
            </a:r>
            <a:endParaRPr lang="zh-CN" altLang="en-US">
              <a:solidFill>
                <a:schemeClr val="tx1"/>
              </a:solidFill>
            </a:endParaRPr>
          </a:p>
          <a:p>
            <a:endParaRPr lang="zh-CN" altLang="en-US">
              <a:solidFill>
                <a:schemeClr val="tx1"/>
              </a:solidFill>
            </a:endParaRPr>
          </a:p>
          <a:p>
            <a:r>
              <a:rPr lang="zh-CN" altLang="en-US">
                <a:solidFill>
                  <a:schemeClr val="tx1"/>
                </a:solidFill>
              </a:rPr>
              <a:t>struct {</a:t>
            </a:r>
            <a:endParaRPr lang="zh-CN" altLang="en-US">
              <a:solidFill>
                <a:schemeClr val="tx1"/>
              </a:solidFill>
            </a:endParaRPr>
          </a:p>
          <a:p>
            <a:r>
              <a:rPr lang="zh-CN" altLang="en-US">
                <a:solidFill>
                  <a:schemeClr val="tx1"/>
                </a:solidFill>
              </a:rPr>
              <a:t>	int a;</a:t>
            </a:r>
            <a:endParaRPr lang="zh-CN" altLang="en-US">
              <a:solidFill>
                <a:schemeClr val="tx1"/>
              </a:solidFill>
            </a:endParaRPr>
          </a:p>
          <a:p>
            <a:r>
              <a:rPr lang="zh-CN" altLang="en-US">
                <a:solidFill>
                  <a:schemeClr val="tx1"/>
                </a:solidFill>
              </a:rPr>
              <a:t>	int b;</a:t>
            </a:r>
            <a:endParaRPr lang="zh-CN" altLang="en-US">
              <a:solidFill>
                <a:schemeClr val="tx1"/>
              </a:solidFill>
            </a:endParaRPr>
          </a:p>
          <a:p>
            <a:r>
              <a:rPr lang="zh-CN" altLang="en-US">
                <a:solidFill>
                  <a:schemeClr val="tx1"/>
                </a:solidFill>
              </a:rPr>
              <a:t>	int c;</a:t>
            </a:r>
            <a:endParaRPr lang="zh-CN" altLang="en-US">
              <a:solidFill>
                <a:schemeClr val="tx1"/>
              </a:solidFill>
            </a:endParaRPr>
          </a:p>
          <a:p>
            <a:r>
              <a:rPr lang="zh-CN" altLang="en-US">
                <a:solidFill>
                  <a:schemeClr val="tx1"/>
                </a:solidFill>
              </a:rPr>
              <a:t>} add[2];</a:t>
            </a:r>
            <a:endParaRPr lang="zh-CN" altLang="en-US">
              <a:solidFill>
                <a:schemeClr val="tx1"/>
              </a:solidFill>
            </a:endParaRPr>
          </a:p>
          <a:p>
            <a:endParaRPr lang="zh-CN" altLang="en-US">
              <a:solidFill>
                <a:schemeClr val="tx1"/>
              </a:solidFill>
            </a:endParaRPr>
          </a:p>
          <a:p>
            <a:r>
              <a:rPr lang="zh-CN" altLang="en-US">
                <a:solidFill>
                  <a:schemeClr val="tx1"/>
                </a:solidFill>
              </a:rPr>
              <a:t>int main() {</a:t>
            </a:r>
            <a:endParaRPr lang="zh-CN" altLang="en-US">
              <a:solidFill>
                <a:schemeClr val="tx1"/>
              </a:solidFill>
            </a:endParaRPr>
          </a:p>
          <a:p>
            <a:r>
              <a:rPr lang="zh-CN" altLang="en-US">
                <a:solidFill>
                  <a:schemeClr val="tx1"/>
                </a:solidFill>
              </a:rPr>
              <a:t>	for(int i = 0; i &lt; 2; i++) {</a:t>
            </a:r>
            <a:endParaRPr lang="zh-CN" altLang="en-US">
              <a:solidFill>
                <a:schemeClr val="tx1"/>
              </a:solidFill>
            </a:endParaRPr>
          </a:p>
          <a:p>
            <a:r>
              <a:rPr lang="zh-CN" altLang="en-US">
                <a:solidFill>
                  <a:schemeClr val="tx1"/>
                </a:solidFill>
              </a:rPr>
              <a:t>		scanf("%d %d", &amp;add[i].a, &amp;add[i].b);</a:t>
            </a:r>
            <a:endParaRPr lang="zh-CN" altLang="en-US">
              <a:solidFill>
                <a:schemeClr val="tx1"/>
              </a:solidFill>
            </a:endParaRPr>
          </a:p>
          <a:p>
            <a:r>
              <a:rPr lang="zh-CN" altLang="en-US">
                <a:solidFill>
                  <a:schemeClr val="tx1"/>
                </a:solidFill>
              </a:rPr>
              <a:t>	}</a:t>
            </a:r>
            <a:endParaRPr lang="zh-CN" altLang="en-US">
              <a:solidFill>
                <a:schemeClr val="tx1"/>
              </a:solidFill>
            </a:endParaRPr>
          </a:p>
          <a:p>
            <a:r>
              <a:rPr lang="zh-CN" altLang="en-US">
                <a:solidFill>
                  <a:schemeClr val="tx1"/>
                </a:solidFill>
              </a:rPr>
              <a:t>	int max = 0;</a:t>
            </a:r>
            <a:endParaRPr lang="zh-CN" altLang="en-US">
              <a:solidFill>
                <a:schemeClr val="tx1"/>
              </a:solidFill>
            </a:endParaRPr>
          </a:p>
          <a:p>
            <a:r>
              <a:rPr lang="zh-CN" altLang="en-US">
                <a:solidFill>
                  <a:schemeClr val="tx1"/>
                </a:solidFill>
              </a:rPr>
              <a:t>	for(int i = 0; i &lt; 2; i++) {</a:t>
            </a:r>
            <a:endParaRPr lang="zh-CN" altLang="en-US">
              <a:solidFill>
                <a:schemeClr val="tx1"/>
              </a:solidFill>
            </a:endParaRPr>
          </a:p>
          <a:p>
            <a:r>
              <a:rPr lang="zh-CN" altLang="en-US">
                <a:solidFill>
                  <a:schemeClr val="tx1"/>
                </a:solidFill>
              </a:rPr>
              <a:t>		add[i].c = add[i].b + add[i].a;</a:t>
            </a:r>
            <a:endParaRPr lang="zh-CN" altLang="en-US">
              <a:solidFill>
                <a:schemeClr val="tx1"/>
              </a:solidFill>
            </a:endParaRPr>
          </a:p>
          <a:p>
            <a:r>
              <a:rPr lang="zh-CN" altLang="en-US">
                <a:solidFill>
                  <a:schemeClr val="tx1"/>
                </a:solidFill>
              </a:rPr>
              <a:t>		if(add[i].c &gt; max) {</a:t>
            </a:r>
            <a:endParaRPr lang="zh-CN" altLang="en-US">
              <a:solidFill>
                <a:schemeClr val="tx1"/>
              </a:solidFill>
            </a:endParaRPr>
          </a:p>
          <a:p>
            <a:r>
              <a:rPr lang="zh-CN" altLang="en-US">
                <a:solidFill>
                  <a:schemeClr val="tx1"/>
                </a:solidFill>
              </a:rPr>
              <a:t>			max = add[i].c;</a:t>
            </a:r>
            <a:endParaRPr lang="zh-CN" altLang="en-US">
              <a:solidFill>
                <a:schemeClr val="tx1"/>
              </a:solidFill>
            </a:endParaRPr>
          </a:p>
          <a:p>
            <a:r>
              <a:rPr lang="zh-CN" altLang="en-US">
                <a:solidFill>
                  <a:schemeClr val="tx1"/>
                </a:solidFill>
              </a:rPr>
              <a:t>		}</a:t>
            </a:r>
            <a:endParaRPr lang="zh-CN" altLang="en-US">
              <a:solidFill>
                <a:schemeClr val="tx1"/>
              </a:solidFill>
            </a:endParaRPr>
          </a:p>
          <a:p>
            <a:r>
              <a:rPr lang="zh-CN" altLang="en-US">
                <a:solidFill>
                  <a:schemeClr val="tx1"/>
                </a:solidFill>
              </a:rPr>
              <a:t>		printf("c%d = %d\n", i + 1, add[i].c);</a:t>
            </a:r>
            <a:endParaRPr lang="zh-CN" altLang="en-US">
              <a:solidFill>
                <a:schemeClr val="tx1"/>
              </a:solidFill>
            </a:endParaRPr>
          </a:p>
          <a:p>
            <a:r>
              <a:rPr lang="zh-CN" altLang="en-US">
                <a:solidFill>
                  <a:schemeClr val="tx1"/>
                </a:solidFill>
              </a:rPr>
              <a:t>	}</a:t>
            </a:r>
            <a:endParaRPr lang="zh-CN" altLang="en-US">
              <a:solidFill>
                <a:schemeClr val="tx1"/>
              </a:solidFill>
            </a:endParaRPr>
          </a:p>
          <a:p>
            <a:r>
              <a:rPr lang="zh-CN" altLang="en-US">
                <a:solidFill>
                  <a:schemeClr val="tx1"/>
                </a:solidFill>
              </a:rPr>
              <a:t>	printf("max = %d", max);</a:t>
            </a:r>
            <a:endParaRPr lang="zh-CN" altLang="en-US">
              <a:solidFill>
                <a:schemeClr val="tx1"/>
              </a:solidFill>
            </a:endParaRPr>
          </a:p>
          <a:p>
            <a:r>
              <a:rPr lang="zh-CN" altLang="en-US">
                <a:solidFill>
                  <a:schemeClr val="tx1"/>
                </a:solidFill>
              </a:rPr>
              <a:t>	return 0;</a:t>
            </a:r>
            <a:endParaRPr lang="zh-CN" altLang="en-US">
              <a:solidFill>
                <a:schemeClr val="tx1"/>
              </a:solidFill>
            </a:endParaRPr>
          </a:p>
          <a:p>
            <a:r>
              <a:rPr lang="zh-CN" altLang="en-US">
                <a:solidFill>
                  <a:schemeClr val="tx1"/>
                </a:solidFill>
              </a:rPr>
              <a:t>} </a:t>
            </a:r>
            <a:endParaRPr lang="zh-CN" altLang="en-US">
              <a:solidFill>
                <a:schemeClr val="tx1"/>
              </a:solidFill>
            </a:endParaRPr>
          </a:p>
        </p:txBody>
      </p:sp>
      <p:sp>
        <p:nvSpPr>
          <p:cNvPr id="2" name="文本框 1"/>
          <p:cNvSpPr txBox="1"/>
          <p:nvPr/>
        </p:nvSpPr>
        <p:spPr>
          <a:xfrm>
            <a:off x="206375" y="142240"/>
            <a:ext cx="5074285" cy="829945"/>
          </a:xfrm>
          <a:prstGeom prst="rect">
            <a:avLst/>
          </a:prstGeom>
          <a:noFill/>
        </p:spPr>
        <p:txBody>
          <a:bodyPr wrap="square" rtlCol="0">
            <a:spAutoFit/>
          </a:bodyPr>
          <a:p>
            <a:r>
              <a:rPr lang="zh-CN" altLang="en-US" sz="2400">
                <a:solidFill>
                  <a:schemeClr val="tx1"/>
                </a:solidFill>
              </a:rPr>
              <a:t>当使用复杂定义时使用结构体定义会很大程度上节省时</a:t>
            </a:r>
            <a:r>
              <a:rPr lang="zh-CN" altLang="en-US">
                <a:solidFill>
                  <a:schemeClr val="tx1"/>
                </a:solidFill>
              </a:rPr>
              <a:t>间</a:t>
            </a:r>
            <a:endParaRPr lang="zh-CN" altLang="en-US">
              <a:solidFill>
                <a:schemeClr val="tx1"/>
              </a:solidFill>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Grp="1" noChangeAspect="1"/>
          </p:cNvPicPr>
          <p:nvPr isPhoto="1"/>
        </p:nvPicPr>
        <p:blipFill>
          <a:blip r:embed="rId1">
            <a:lum/>
            <a:extLst>
              <a:ext uri="{28A0092B-C50C-407E-A947-70E740481C1C}">
                <a14:useLocalDpi xmlns:a14="http://schemas.microsoft.com/office/drawing/2010/main" val="0"/>
              </a:ext>
            </a:extLst>
          </a:blip>
          <a:stretch>
            <a:fillRect/>
          </a:stretch>
        </p:blipFill>
        <p:spPr>
          <a:xfrm>
            <a:off x="0" y="0"/>
            <a:ext cx="12192000" cy="6858000"/>
          </a:xfrm>
          <a:prstGeom prst="rect">
            <a:avLst/>
          </a:prstGeom>
          <a:noFill/>
          <a:ln>
            <a:noFill/>
          </a:ln>
        </p:spPr>
      </p:pic>
      <p:sp>
        <p:nvSpPr>
          <p:cNvPr id="9" name="矩形 8"/>
          <p:cNvSpPr/>
          <p:nvPr/>
        </p:nvSpPr>
        <p:spPr>
          <a:xfrm>
            <a:off x="1" y="1593240"/>
            <a:ext cx="12192000" cy="367240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effectLst>
                  <a:outerShdw blurRad="38100" dist="19050" dir="2700000" algn="tl" rotWithShape="0">
                    <a:schemeClr val="dk1">
                      <a:alpha val="40000"/>
                    </a:schemeClr>
                  </a:outerShdw>
                </a:effectLst>
              </a:rPr>
              <a:t>如果定义100个日期的变量，实现会变得十分苦难，为了减少定义时要进行的操作，我们引用结构体来进行定义。</a:t>
            </a:r>
            <a:endParaRPr lang="zh-CN" altLang="en-US" sz="2800">
              <a:solidFill>
                <a:schemeClr val="tx1"/>
              </a:solidFill>
              <a:effectLst>
                <a:outerShdw blurRad="38100" dist="19050" dir="2700000" algn="tl" rotWithShape="0">
                  <a:schemeClr val="dk1">
                    <a:alpha val="40000"/>
                  </a:schemeClr>
                </a:outerShdw>
              </a:effectLst>
            </a:endParaRPr>
          </a:p>
          <a:p>
            <a:pPr algn="ctr"/>
            <a:endParaRPr lang="zh-CN" altLang="en-US" sz="2800">
              <a:solidFill>
                <a:schemeClr val="tx1"/>
              </a:solidFill>
              <a:effectLst>
                <a:outerShdw blurRad="38100" dist="19050" dir="2700000" algn="tl" rotWithShape="0">
                  <a:schemeClr val="dk1">
                    <a:alpha val="40000"/>
                  </a:schemeClr>
                </a:outerShdw>
              </a:effectLst>
            </a:endParaRPr>
          </a:p>
          <a:p>
            <a:pPr algn="ctr"/>
            <a:r>
              <a:rPr lang="zh-CN" altLang="en-US" sz="2800">
                <a:solidFill>
                  <a:schemeClr val="tx1"/>
                </a:solidFill>
                <a:effectLst>
                  <a:outerShdw blurRad="38100" dist="19050" dir="2700000" algn="tl" rotWithShape="0">
                    <a:schemeClr val="dk1">
                      <a:alpha val="40000"/>
                    </a:schemeClr>
                  </a:outerShdw>
                </a:effectLst>
              </a:rPr>
              <a:t>结构体可以对不同类型的同组数据进行整合成一个整体。</a:t>
            </a:r>
            <a:endParaRPr lang="zh-CN" altLang="en-US" sz="2800">
              <a:solidFill>
                <a:schemeClr val="tx1"/>
              </a:solidFill>
              <a:effectLst>
                <a:outerShdw blurRad="38100" dist="19050" dir="2700000" algn="tl" rotWithShape="0">
                  <a:schemeClr val="dk1">
                    <a:alpha val="40000"/>
                  </a:schemeClr>
                </a:outerShdw>
              </a:effectLst>
            </a:endParaRPr>
          </a:p>
          <a:p>
            <a:pPr algn="ctr"/>
            <a:endParaRPr lang="zh-CN" altLang="en-US" sz="2800">
              <a:solidFill>
                <a:schemeClr val="tx1"/>
              </a:solidFill>
              <a:effectLst>
                <a:outerShdw blurRad="38100" dist="19050" dir="2700000" algn="tl" rotWithShape="0">
                  <a:schemeClr val="dk1">
                    <a:alpha val="40000"/>
                  </a:schemeClr>
                </a:outerShdw>
              </a:effectLst>
            </a:endParaRPr>
          </a:p>
          <a:p>
            <a:pPr algn="ctr"/>
            <a:r>
              <a:rPr lang="zh-CN" altLang="en-US" sz="2800">
                <a:solidFill>
                  <a:schemeClr val="tx1"/>
                </a:solidFill>
                <a:effectLst>
                  <a:outerShdw blurRad="38100" dist="19050" dir="2700000" algn="tl" rotWithShape="0">
                    <a:schemeClr val="dk1">
                      <a:alpha val="40000"/>
                    </a:schemeClr>
                  </a:outerShdw>
                </a:effectLst>
              </a:rPr>
              <a:t>结构体对成员的类型不加以控制可以使整型，浮点型，字符型...</a:t>
            </a:r>
            <a:endParaRPr lang="zh-CN" altLang="en-US" sz="2800"/>
          </a:p>
          <a:p>
            <a:pPr algn="ctr"/>
            <a:endParaRPr lang="zh-CN" altLang="en-US" sz="2800"/>
          </a:p>
        </p:txBody>
      </p:sp>
      <p:sp>
        <p:nvSpPr>
          <p:cNvPr id="6" name="矩形 5"/>
          <p:cNvSpPr/>
          <p:nvPr/>
        </p:nvSpPr>
        <p:spPr>
          <a:xfrm>
            <a:off x="1512731" y="2204864"/>
            <a:ext cx="9263789" cy="737235"/>
          </a:xfrm>
          <a:prstGeom prst="rect">
            <a:avLst/>
          </a:prstGeom>
        </p:spPr>
        <p:txBody>
          <a:bodyPr wrap="square">
            <a:spAutoFit/>
          </a:bodyPr>
          <a:lstStyle/>
          <a:p>
            <a:pPr>
              <a:lnSpc>
                <a:spcPct val="150000"/>
              </a:lnSpc>
            </a:pP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7368" y="1422936"/>
            <a:ext cx="576064" cy="1861185"/>
          </a:xfrm>
          <a:prstGeom prst="rect">
            <a:avLst/>
          </a:prstGeom>
          <a:noFill/>
        </p:spPr>
        <p:txBody>
          <a:bodyPr wrap="square" rtlCol="0">
            <a:spAutoFit/>
          </a:bodyPr>
          <a:lstStyle/>
          <a:p>
            <a:endParaRPr lang="zh-CN" altLang="en-US" sz="11500" b="1" dirty="0">
              <a:latin typeface="华文细黑" panose="02010600040101010101" pitchFamily="2" charset="-122"/>
              <a:ea typeface="华文细黑" panose="02010600040101010101" pitchFamily="2" charset="-122"/>
            </a:endParaRPr>
          </a:p>
        </p:txBody>
      </p:sp>
      <p:sp>
        <p:nvSpPr>
          <p:cNvPr id="8" name="文本框 7"/>
          <p:cNvSpPr txBox="1"/>
          <p:nvPr/>
        </p:nvSpPr>
        <p:spPr>
          <a:xfrm>
            <a:off x="9912425" y="3583176"/>
            <a:ext cx="576064" cy="1861185"/>
          </a:xfrm>
          <a:prstGeom prst="rect">
            <a:avLst/>
          </a:prstGeom>
          <a:noFill/>
        </p:spPr>
        <p:txBody>
          <a:bodyPr wrap="square" rtlCol="0">
            <a:spAutoFit/>
          </a:bodyPr>
          <a:lstStyle/>
          <a:p>
            <a:endParaRPr lang="zh-CN" altLang="en-US" sz="11500" b="1" dirty="0">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255638" y="3314586"/>
            <a:ext cx="2523490" cy="583565"/>
          </a:xfrm>
          <a:prstGeom prst="rect">
            <a:avLst/>
          </a:prstGeom>
          <a:solidFill>
            <a:srgbClr val="0070C0"/>
          </a:solidFill>
        </p:spPr>
        <p:txBody>
          <a:bodyPr wrap="none" rtlCol="0">
            <a:spAutoFit/>
          </a:bodyPr>
          <a:lstStyle/>
          <a:p>
            <a:pPr algn="l"/>
            <a:r>
              <a:rPr lang="en-US" altLang="zh-CN" sz="3200" b="1" dirty="0" smtClean="0">
                <a:solidFill>
                  <a:schemeClr val="bg1"/>
                </a:solidFill>
                <a:latin typeface="微软雅黑" panose="020B0503020204020204" pitchFamily="34" charset="-122"/>
                <a:ea typeface="微软雅黑" panose="020B0503020204020204" pitchFamily="34" charset="-122"/>
              </a:rPr>
              <a:t>FIRST</a:t>
            </a:r>
            <a:r>
              <a:rPr lang="zh-CN" altLang="en-US" sz="3200" b="1" dirty="0" smtClean="0">
                <a:solidFill>
                  <a:schemeClr val="bg1"/>
                </a:solidFill>
                <a:latin typeface="微软雅黑" panose="020B0503020204020204" pitchFamily="34" charset="-122"/>
                <a:ea typeface="微软雅黑" panose="020B0503020204020204" pitchFamily="34"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rPr>
              <a:t>PART</a:t>
            </a:r>
            <a:endParaRPr lang="en-US" altLang="zh-CN" sz="32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结构体定义</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536700" y="194310"/>
            <a:ext cx="4512310" cy="3538220"/>
          </a:xfrm>
          <a:prstGeom prst="rect">
            <a:avLst/>
          </a:prstGeom>
          <a:noFill/>
        </p:spPr>
        <p:txBody>
          <a:bodyPr wrap="square" rtlCol="0">
            <a:spAutoFit/>
          </a:bodyPr>
          <a:p>
            <a:r>
              <a:rPr lang="zh-CN" altLang="en-US" sz="3200">
                <a:solidFill>
                  <a:schemeClr val="bg1"/>
                </a:solidFill>
              </a:rPr>
              <a:t>struct 结构体名 {</a:t>
            </a:r>
            <a:endParaRPr lang="zh-CN" altLang="en-US" sz="3200">
              <a:solidFill>
                <a:schemeClr val="bg1"/>
              </a:solidFill>
            </a:endParaRPr>
          </a:p>
          <a:p>
            <a:r>
              <a:rPr lang="zh-CN" altLang="en-US" sz="3200">
                <a:solidFill>
                  <a:schemeClr val="bg1"/>
                </a:solidFill>
              </a:rPr>
              <a:t>    类型1 成员名1 </a:t>
            </a:r>
            <a:r>
              <a:rPr lang="en-US" altLang="zh-CN" sz="3200">
                <a:solidFill>
                  <a:schemeClr val="bg1"/>
                </a:solidFill>
              </a:rPr>
              <a:t>;</a:t>
            </a:r>
            <a:endParaRPr lang="zh-CN" altLang="en-US" sz="3200">
              <a:solidFill>
                <a:schemeClr val="bg1"/>
              </a:solidFill>
            </a:endParaRPr>
          </a:p>
          <a:p>
            <a:r>
              <a:rPr lang="zh-CN" altLang="en-US" sz="3200">
                <a:solidFill>
                  <a:schemeClr val="bg1"/>
                </a:solidFill>
              </a:rPr>
              <a:t>    类型2 成员名2 </a:t>
            </a:r>
            <a:r>
              <a:rPr lang="en-US" altLang="zh-CN" sz="3200">
                <a:solidFill>
                  <a:schemeClr val="bg1"/>
                </a:solidFill>
              </a:rPr>
              <a:t>;</a:t>
            </a:r>
            <a:endParaRPr lang="zh-CN" altLang="en-US" sz="3200">
              <a:solidFill>
                <a:schemeClr val="bg1"/>
              </a:solidFill>
            </a:endParaRPr>
          </a:p>
          <a:p>
            <a:r>
              <a:rPr lang="zh-CN" altLang="en-US" sz="3200">
                <a:solidFill>
                  <a:schemeClr val="bg1"/>
                </a:solidFill>
              </a:rPr>
              <a:t>    类型3 成员名3 </a:t>
            </a:r>
            <a:r>
              <a:rPr lang="en-US" altLang="zh-CN" sz="3200">
                <a:solidFill>
                  <a:schemeClr val="bg1"/>
                </a:solidFill>
              </a:rPr>
              <a:t>;</a:t>
            </a:r>
            <a:endParaRPr lang="zh-CN" altLang="en-US" sz="3200">
              <a:solidFill>
                <a:schemeClr val="bg1"/>
              </a:solidFill>
            </a:endParaRPr>
          </a:p>
          <a:p>
            <a:r>
              <a:rPr lang="zh-CN" altLang="en-US" sz="3200">
                <a:solidFill>
                  <a:schemeClr val="bg1"/>
                </a:solidFill>
              </a:rPr>
              <a:t>    ...</a:t>
            </a:r>
            <a:endParaRPr lang="zh-CN" altLang="en-US" sz="3200">
              <a:solidFill>
                <a:schemeClr val="bg1"/>
              </a:solidFill>
            </a:endParaRPr>
          </a:p>
          <a:p>
            <a:r>
              <a:rPr lang="zh-CN" altLang="en-US" sz="3200">
                <a:solidFill>
                  <a:schemeClr val="bg1"/>
                </a:solidFill>
              </a:rPr>
              <a:t>    类型n 成员</a:t>
            </a:r>
            <a:r>
              <a:rPr lang="zh-CN" altLang="en-US" sz="3200"/>
              <a:t>名n</a:t>
            </a:r>
            <a:r>
              <a:rPr lang="zh-CN" altLang="en-US"/>
              <a:t> :</a:t>
            </a:r>
            <a:endParaRPr lang="zh-CN" altLang="en-US"/>
          </a:p>
          <a:p>
            <a:r>
              <a:rPr lang="zh-CN" altLang="en-US" sz="3200">
                <a:solidFill>
                  <a:schemeClr val="bg1"/>
                </a:solidFill>
              </a:rPr>
              <a:t>}</a:t>
            </a:r>
            <a:endParaRPr lang="en-US" altLang="zh-CN" sz="3200">
              <a:solidFill>
                <a:schemeClr val="bg1"/>
              </a:solidFill>
            </a:endParaRPr>
          </a:p>
        </p:txBody>
      </p:sp>
      <p:sp>
        <p:nvSpPr>
          <p:cNvPr id="5" name="文本框 4"/>
          <p:cNvSpPr txBox="1"/>
          <p:nvPr/>
        </p:nvSpPr>
        <p:spPr>
          <a:xfrm>
            <a:off x="1536700" y="3732530"/>
            <a:ext cx="4206240" cy="3046095"/>
          </a:xfrm>
          <a:prstGeom prst="rect">
            <a:avLst/>
          </a:prstGeom>
          <a:noFill/>
        </p:spPr>
        <p:txBody>
          <a:bodyPr wrap="square" rtlCol="0">
            <a:spAutoFit/>
          </a:bodyPr>
          <a:p>
            <a:r>
              <a:rPr lang="zh-CN" altLang="en-US" sz="3200">
                <a:solidFill>
                  <a:schemeClr val="bg1"/>
                </a:solidFill>
              </a:rPr>
              <a:t>例：</a:t>
            </a:r>
            <a:endParaRPr lang="zh-CN" altLang="en-US" sz="3200">
              <a:solidFill>
                <a:schemeClr val="bg1"/>
              </a:solidFill>
            </a:endParaRPr>
          </a:p>
          <a:p>
            <a:r>
              <a:rPr lang="zh-CN" altLang="en-US" sz="3200">
                <a:solidFill>
                  <a:schemeClr val="bg1"/>
                </a:solidFill>
              </a:rPr>
              <a:t>struct person {</a:t>
            </a:r>
            <a:endParaRPr lang="zh-CN" altLang="en-US" sz="3200">
              <a:solidFill>
                <a:schemeClr val="bg1"/>
              </a:solidFill>
            </a:endParaRPr>
          </a:p>
          <a:p>
            <a:r>
              <a:rPr lang="zh-CN" altLang="en-US" sz="3200">
                <a:solidFill>
                  <a:schemeClr val="bg1"/>
                </a:solidFill>
              </a:rPr>
              <a:t>    char name[100];</a:t>
            </a:r>
            <a:endParaRPr lang="zh-CN" altLang="en-US" sz="3200">
              <a:solidFill>
                <a:schemeClr val="bg1"/>
              </a:solidFill>
            </a:endParaRPr>
          </a:p>
          <a:p>
            <a:r>
              <a:rPr lang="zh-CN" altLang="en-US" sz="3200">
                <a:solidFill>
                  <a:schemeClr val="bg1"/>
                </a:solidFill>
              </a:rPr>
              <a:t>    int age;</a:t>
            </a:r>
            <a:endParaRPr lang="zh-CN" altLang="en-US" sz="3200">
              <a:solidFill>
                <a:schemeClr val="bg1"/>
              </a:solidFill>
            </a:endParaRPr>
          </a:p>
          <a:p>
            <a:r>
              <a:rPr lang="zh-CN" altLang="en-US" sz="3200">
                <a:solidFill>
                  <a:schemeClr val="bg1"/>
                </a:solidFill>
              </a:rPr>
              <a:t>    float height;</a:t>
            </a:r>
            <a:endParaRPr lang="zh-CN" altLang="en-US" sz="3200">
              <a:solidFill>
                <a:schemeClr val="bg1"/>
              </a:solidFill>
            </a:endParaRPr>
          </a:p>
          <a:p>
            <a:r>
              <a:rPr lang="zh-CN" altLang="en-US" sz="3200">
                <a:solidFill>
                  <a:schemeClr val="bg1"/>
                </a:solidFill>
              </a:rPr>
              <a:t>}</a:t>
            </a:r>
            <a:endParaRPr lang="zh-CN" altLang="en-US" sz="32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948690" y="2011045"/>
            <a:ext cx="4655185" cy="4154170"/>
          </a:xfrm>
          <a:prstGeom prst="rect">
            <a:avLst/>
          </a:prstGeom>
          <a:noFill/>
        </p:spPr>
        <p:txBody>
          <a:bodyPr wrap="square" rtlCol="0">
            <a:spAutoFit/>
          </a:bodyPr>
          <a:p>
            <a:r>
              <a:rPr lang="zh-CN" altLang="en-US" sz="2400">
                <a:solidFill>
                  <a:schemeClr val="bg1"/>
                </a:solidFill>
              </a:rPr>
              <a:t>例：</a:t>
            </a:r>
            <a:endParaRPr lang="zh-CN" altLang="en-US" sz="2400">
              <a:solidFill>
                <a:schemeClr val="bg1"/>
              </a:solidFill>
            </a:endParaRPr>
          </a:p>
          <a:p>
            <a:r>
              <a:rPr lang="zh-CN" altLang="en-US" sz="2400">
                <a:solidFill>
                  <a:schemeClr val="bg1"/>
                </a:solidFill>
              </a:rPr>
              <a:t>struct boby {</a:t>
            </a:r>
            <a:endParaRPr lang="zh-CN" altLang="en-US" sz="2400">
              <a:solidFill>
                <a:schemeClr val="bg1"/>
              </a:solidFill>
            </a:endParaRPr>
          </a:p>
          <a:p>
            <a:r>
              <a:rPr lang="zh-CN" altLang="en-US" sz="2400">
                <a:solidFill>
                  <a:schemeClr val="bg1"/>
                </a:solidFill>
              </a:rPr>
              <a:t>    float height;</a:t>
            </a:r>
            <a:endParaRPr lang="zh-CN" altLang="en-US" sz="2400">
              <a:solidFill>
                <a:schemeClr val="bg1"/>
              </a:solidFill>
            </a:endParaRPr>
          </a:p>
          <a:p>
            <a:r>
              <a:rPr lang="zh-CN" altLang="en-US" sz="2400">
                <a:solidFill>
                  <a:schemeClr val="bg1"/>
                </a:solidFill>
              </a:rPr>
              <a:t>    float weight;</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struct Person {</a:t>
            </a:r>
            <a:endParaRPr lang="zh-CN" altLang="en-US" sz="2400">
              <a:solidFill>
                <a:schemeClr val="bg1"/>
              </a:solidFill>
            </a:endParaRPr>
          </a:p>
          <a:p>
            <a:r>
              <a:rPr lang="zh-CN" altLang="en-US" sz="2400">
                <a:solidFill>
                  <a:schemeClr val="bg1"/>
                </a:solidFill>
              </a:rPr>
              <a:t>    char name[100];</a:t>
            </a:r>
            <a:endParaRPr lang="zh-CN" altLang="en-US" sz="2400">
              <a:solidFill>
                <a:schemeClr val="bg1"/>
              </a:solidFill>
            </a:endParaRPr>
          </a:p>
          <a:p>
            <a:r>
              <a:rPr lang="zh-CN" altLang="en-US" sz="2400">
                <a:solidFill>
                  <a:schemeClr val="bg1"/>
                </a:solidFill>
              </a:rPr>
              <a:t>    int age;</a:t>
            </a:r>
            <a:endParaRPr lang="zh-CN" altLang="en-US" sz="2400">
              <a:solidFill>
                <a:schemeClr val="bg1"/>
              </a:solidFill>
            </a:endParaRPr>
          </a:p>
          <a:p>
            <a:r>
              <a:rPr lang="zh-CN" altLang="en-US" sz="2400">
                <a:solidFill>
                  <a:schemeClr val="bg1"/>
                </a:solidFill>
              </a:rPr>
              <a:t>    struct boby yourself;</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p:txBody>
      </p:sp>
      <p:sp>
        <p:nvSpPr>
          <p:cNvPr id="4" name="文本框 3"/>
          <p:cNvSpPr txBox="1"/>
          <p:nvPr/>
        </p:nvSpPr>
        <p:spPr>
          <a:xfrm>
            <a:off x="4328160" y="2011045"/>
            <a:ext cx="2865755" cy="2676525"/>
          </a:xfrm>
          <a:prstGeom prst="rect">
            <a:avLst/>
          </a:prstGeom>
          <a:noFill/>
        </p:spPr>
        <p:txBody>
          <a:bodyPr wrap="square" rtlCol="0">
            <a:spAutoFit/>
          </a:bodyPr>
          <a:p>
            <a:r>
              <a:rPr lang="zh-CN" altLang="en-US" sz="2400">
                <a:solidFill>
                  <a:schemeClr val="bg1"/>
                </a:solidFill>
              </a:rPr>
              <a:t>等效于</a:t>
            </a:r>
            <a:endParaRPr lang="zh-CN" altLang="en-US" sz="2400">
              <a:solidFill>
                <a:schemeClr val="bg1"/>
              </a:solidFill>
            </a:endParaRPr>
          </a:p>
          <a:p>
            <a:r>
              <a:rPr lang="zh-CN" altLang="en-US" sz="2400">
                <a:solidFill>
                  <a:schemeClr val="bg1"/>
                </a:solidFill>
              </a:rPr>
              <a:t>struct Person {</a:t>
            </a:r>
            <a:endParaRPr lang="zh-CN" altLang="en-US" sz="2400">
              <a:solidFill>
                <a:schemeClr val="bg1"/>
              </a:solidFill>
            </a:endParaRPr>
          </a:p>
          <a:p>
            <a:r>
              <a:rPr lang="zh-CN" altLang="en-US" sz="2400">
                <a:solidFill>
                  <a:schemeClr val="bg1"/>
                </a:solidFill>
              </a:rPr>
              <a:t>    char name[100];</a:t>
            </a:r>
            <a:endParaRPr lang="zh-CN" altLang="en-US" sz="2400">
              <a:solidFill>
                <a:schemeClr val="bg1"/>
              </a:solidFill>
            </a:endParaRPr>
          </a:p>
          <a:p>
            <a:r>
              <a:rPr lang="zh-CN" altLang="en-US" sz="2400">
                <a:solidFill>
                  <a:schemeClr val="bg1"/>
                </a:solidFill>
              </a:rPr>
              <a:t>    int age;</a:t>
            </a:r>
            <a:endParaRPr lang="zh-CN" altLang="en-US" sz="2400">
              <a:solidFill>
                <a:schemeClr val="bg1"/>
              </a:solidFill>
            </a:endParaRPr>
          </a:p>
          <a:p>
            <a:r>
              <a:rPr lang="zh-CN" altLang="en-US" sz="2400">
                <a:solidFill>
                  <a:schemeClr val="bg1"/>
                </a:solidFill>
              </a:rPr>
              <a:t>    float height;</a:t>
            </a:r>
            <a:endParaRPr lang="zh-CN" altLang="en-US" sz="2400">
              <a:solidFill>
                <a:schemeClr val="bg1"/>
              </a:solidFill>
            </a:endParaRPr>
          </a:p>
          <a:p>
            <a:r>
              <a:rPr lang="zh-CN" altLang="en-US" sz="2400">
                <a:solidFill>
                  <a:schemeClr val="bg1"/>
                </a:solidFill>
              </a:rPr>
              <a:t>    float weight;</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p:txBody>
      </p:sp>
      <p:sp>
        <p:nvSpPr>
          <p:cNvPr id="8" name="文本框 7"/>
          <p:cNvSpPr txBox="1"/>
          <p:nvPr/>
        </p:nvSpPr>
        <p:spPr>
          <a:xfrm>
            <a:off x="1072515" y="516255"/>
            <a:ext cx="7396480" cy="1568450"/>
          </a:xfrm>
          <a:prstGeom prst="rect">
            <a:avLst/>
          </a:prstGeom>
          <a:noFill/>
        </p:spPr>
        <p:txBody>
          <a:bodyPr wrap="square" rtlCol="0">
            <a:spAutoFit/>
          </a:bodyPr>
          <a:p>
            <a:r>
              <a:rPr lang="zh-CN" altLang="en-US" sz="2400">
                <a:solidFill>
                  <a:schemeClr val="bg1"/>
                </a:solidFill>
                <a:sym typeface="+mn-ea"/>
              </a:rPr>
              <a:t>结构体的成员可以定义为任何所需的完整类型，包括之前已定义的结构类型。但是不能使用长度可变的数组或者指向长度可变数组的指针。</a:t>
            </a:r>
            <a:endParaRPr lang="zh-CN" altLang="en-US" sz="2400">
              <a:solidFill>
                <a:schemeClr val="bg1"/>
              </a:solidFill>
            </a:endParaRPr>
          </a:p>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3857</Words>
  <Application>WPS 演示</Application>
  <PresentationFormat>自定义</PresentationFormat>
  <Paragraphs>284</Paragraphs>
  <Slides>26</Slides>
  <Notes>12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Arial</vt:lpstr>
      <vt:lpstr>宋体</vt:lpstr>
      <vt:lpstr>Wingdings</vt:lpstr>
      <vt:lpstr>DejaVu Sans</vt:lpstr>
      <vt:lpstr>微软雅黑</vt:lpstr>
      <vt:lpstr>YaHei Consolas Hybrid</vt:lpstr>
      <vt:lpstr>Calibri</vt:lpstr>
      <vt:lpstr>华文细黑</vt:lpstr>
      <vt:lpstr>宋体</vt:lpstr>
      <vt:lpstr>Arial Unicode MS</vt:lpstr>
      <vt:lpstr>Monospace</vt:lpstr>
      <vt:lpstr>Anonymous Pro for Powerline</vt:lpstr>
      <vt:lpstr>Noto Sans CJK JP</vt:lpstr>
      <vt:lpstr>IBM 3270</vt:lpstr>
      <vt:lpstr>Noto Serif CJK JP</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PPT之家www.52ppt.com; PPT之家</cp:keywords>
  <dc:description>http://www.52ppt.com</dc:description>
  <cp:lastModifiedBy>akira</cp:lastModifiedBy>
  <cp:revision>25</cp:revision>
  <dcterms:created xsi:type="dcterms:W3CDTF">2019-04-10T11:39:05Z</dcterms:created>
  <dcterms:modified xsi:type="dcterms:W3CDTF">2019-04-10T11:39:05Z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2052-11.1.0.8372</vt:lpwstr>
  </property>
</Properties>
</file>